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342" r:id="rId3"/>
    <p:sldId id="318" r:id="rId4"/>
    <p:sldId id="320" r:id="rId5"/>
    <p:sldId id="322" r:id="rId6"/>
    <p:sldId id="343" r:id="rId7"/>
    <p:sldId id="338" r:id="rId8"/>
    <p:sldId id="329" r:id="rId9"/>
    <p:sldId id="330" r:id="rId10"/>
    <p:sldId id="331" r:id="rId11"/>
    <p:sldId id="333" r:id="rId12"/>
    <p:sldId id="340" r:id="rId13"/>
    <p:sldId id="334" r:id="rId14"/>
    <p:sldId id="341" r:id="rId15"/>
    <p:sldId id="344" r:id="rId16"/>
    <p:sldId id="3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81964"/>
  </p:normalViewPr>
  <p:slideViewPr>
    <p:cSldViewPr snapToGrid="0">
      <p:cViewPr>
        <p:scale>
          <a:sx n="99" d="100"/>
          <a:sy n="99" d="100"/>
        </p:scale>
        <p:origin x="129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FF62E-E6F9-714D-BC89-89C752AA0506}" type="datetimeFigureOut">
              <a:rPr lang="en-US" smtClean="0"/>
              <a:t>5/1/25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E6223-52E0-FD40-8B32-59053CDBF804}" type="slidenum">
              <a:rPr lang="en-US" smtClean="0"/>
              <a:t>‹#›</a:t>
            </a:fld>
            <a:endParaRPr lang="en-US"/>
          </a:p>
        </p:txBody>
      </p:sp>
    </p:spTree>
    <p:extLst>
      <p:ext uri="{BB962C8B-B14F-4D97-AF65-F5344CB8AC3E}">
        <p14:creationId xmlns:p14="http://schemas.microsoft.com/office/powerpoint/2010/main" val="111489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I am Xinyu Lian, a first-year PhD student from UIUC, today I am going to present our paper large language models as configuration validators, it's a joint work of UIUC, Meta and XAI.</a:t>
            </a:r>
          </a:p>
        </p:txBody>
      </p:sp>
      <p:sp>
        <p:nvSpPr>
          <p:cNvPr id="4" name="Slide Number Placeholder 3"/>
          <p:cNvSpPr>
            <a:spLocks noGrp="1"/>
          </p:cNvSpPr>
          <p:nvPr>
            <p:ph type="sldNum" sz="quarter" idx="5"/>
          </p:nvPr>
        </p:nvSpPr>
        <p:spPr/>
        <p:txBody>
          <a:bodyPr/>
          <a:lstStyle/>
          <a:p>
            <a:fld id="{EBE8155F-D1E9-D844-99D5-75D61D8ED687}" type="slidenum">
              <a:rPr lang="en-US" smtClean="0"/>
              <a:t>1</a:t>
            </a:fld>
            <a:endParaRPr lang="en-US"/>
          </a:p>
        </p:txBody>
      </p:sp>
    </p:spTree>
    <p:extLst>
      <p:ext uri="{BB962C8B-B14F-4D97-AF65-F5344CB8AC3E}">
        <p14:creationId xmlns:p14="http://schemas.microsoft.com/office/powerpoint/2010/main" val="56351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6848B-74B1-917D-4362-E893919F8A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B4854-97AD-1BAA-EA39-820BC6E880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EB3-1F88-4301-B130-CBC86B3EE1E0}"/>
              </a:ext>
            </a:extLst>
          </p:cNvPr>
          <p:cNvSpPr>
            <a:spLocks noGrp="1"/>
          </p:cNvSpPr>
          <p:nvPr>
            <p:ph type="body" idx="1"/>
          </p:nvPr>
        </p:nvSpPr>
        <p:spPr/>
        <p:txBody>
          <a:bodyPr/>
          <a:lstStyle/>
          <a:p>
            <a:pPr>
              <a:buNone/>
            </a:pPr>
            <a:r>
              <a:rPr lang="en-US" dirty="0"/>
              <a:t>We also put some thought into result generation to address hallucination and inconsistency. Due to time constraints, I’ll briefly discuss validation against hallucination. We force Ciri to return output in the structured JSON format shown here, which makes it easy to parse and validate. The response must follow several rules—for example, if the LLM detects misconfigurations, it must list the parameters in error and their corresponding reasons, and these two lists must be of equal length. If any rule is violated, Ciri automatically retries the query until the LLM produces a fully valid output. In our evaluation, 5% of responses violated the rules and were retried by Ciri.</a:t>
            </a:r>
          </a:p>
        </p:txBody>
      </p:sp>
      <p:sp>
        <p:nvSpPr>
          <p:cNvPr id="4" name="Slide Number Placeholder 3">
            <a:extLst>
              <a:ext uri="{FF2B5EF4-FFF2-40B4-BE49-F238E27FC236}">
                <a16:creationId xmlns:a16="http://schemas.microsoft.com/office/drawing/2014/main" id="{FD1E4AD8-1662-BA0A-B058-9AE5E3FC108F}"/>
              </a:ext>
            </a:extLst>
          </p:cNvPr>
          <p:cNvSpPr>
            <a:spLocks noGrp="1"/>
          </p:cNvSpPr>
          <p:nvPr>
            <p:ph type="sldNum" sz="quarter" idx="5"/>
          </p:nvPr>
        </p:nvSpPr>
        <p:spPr/>
        <p:txBody>
          <a:bodyPr/>
          <a:lstStyle/>
          <a:p>
            <a:fld id="{64671976-0499-DB4E-94C5-FA75FF2D8A86}" type="slidenum">
              <a:rPr lang="en-US" smtClean="0"/>
              <a:t>10</a:t>
            </a:fld>
            <a:endParaRPr lang="en-US"/>
          </a:p>
        </p:txBody>
      </p:sp>
    </p:spTree>
    <p:extLst>
      <p:ext uri="{BB962C8B-B14F-4D97-AF65-F5344CB8AC3E}">
        <p14:creationId xmlns:p14="http://schemas.microsoft.com/office/powerpoint/2010/main" val="3110452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BF52-7377-EAFA-3833-E25BB3953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AC68-1957-2C80-8AAF-D896ABF26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E94CC-CC34-519F-1627-CD1C43FC052D}"/>
              </a:ext>
            </a:extLst>
          </p:cNvPr>
          <p:cNvSpPr>
            <a:spLocks noGrp="1"/>
          </p:cNvSpPr>
          <p:nvPr>
            <p:ph type="body" idx="1"/>
          </p:nvPr>
        </p:nvSpPr>
        <p:spPr/>
        <p:txBody>
          <a:bodyPr/>
          <a:lstStyle/>
          <a:p>
            <a:r>
              <a:rPr lang="en-US" dirty="0">
                <a:cs typeface="Calibri"/>
              </a:rPr>
              <a:t>The dataset we used in evaluation is a misconfiguration dataset collected from prior work with 51 real-world configuration-induced failures of 5 open-source projects. And we compare with </a:t>
            </a:r>
            <a:r>
              <a:rPr lang="en-US" dirty="0" err="1">
                <a:cs typeface="Calibri"/>
              </a:rPr>
              <a:t>ConfMiner</a:t>
            </a:r>
            <a:r>
              <a:rPr lang="en-US" dirty="0">
                <a:cs typeface="Calibri"/>
              </a:rPr>
              <a:t> and </a:t>
            </a:r>
            <a:r>
              <a:rPr lang="en-US" dirty="0" err="1">
                <a:cs typeface="Calibri"/>
              </a:rPr>
              <a:t>Ctest</a:t>
            </a:r>
            <a:r>
              <a:rPr lang="en-US" dirty="0">
                <a:cs typeface="Calibri"/>
              </a:rPr>
              <a:t>. </a:t>
            </a:r>
            <a:r>
              <a:rPr lang="en-US" dirty="0" err="1">
                <a:cs typeface="Calibri"/>
              </a:rPr>
              <a:t>Confminer</a:t>
            </a:r>
            <a:r>
              <a:rPr lang="en-US" dirty="0">
                <a:cs typeface="Calibri"/>
              </a:rPr>
              <a:t> learns configuration patterns form files and commits. And </a:t>
            </a:r>
            <a:r>
              <a:rPr lang="en-US" dirty="0" err="1">
                <a:cs typeface="Calibri"/>
              </a:rPr>
              <a:t>Ctest</a:t>
            </a:r>
            <a:r>
              <a:rPr lang="en-US" dirty="0">
                <a:cs typeface="Calibri"/>
              </a:rPr>
              <a:t> is a configuration testing technique. </a:t>
            </a:r>
            <a:r>
              <a:rPr lang="en-US" dirty="0"/>
              <a:t>We measure performance using three metrics</a:t>
            </a:r>
            <a:r>
              <a:rPr lang="en-US" dirty="0">
                <a:cs typeface="Calibri"/>
              </a:rPr>
              <a:t>. First is number of correct detection, which is the number of detection where it can successfully pinpoint the misconfigurations. Next is the number of false alarm and number of missed detection, where it fails to detect any misconfigurations. </a:t>
            </a:r>
          </a:p>
          <a:p>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8201C0E9-63F7-10FE-F990-3E6A574D1207}"/>
              </a:ext>
            </a:extLst>
          </p:cNvPr>
          <p:cNvSpPr>
            <a:spLocks noGrp="1"/>
          </p:cNvSpPr>
          <p:nvPr>
            <p:ph type="sldNum" sz="quarter" idx="5"/>
          </p:nvPr>
        </p:nvSpPr>
        <p:spPr/>
        <p:txBody>
          <a:bodyPr/>
          <a:lstStyle/>
          <a:p>
            <a:fld id="{64671976-0499-DB4E-94C5-FA75FF2D8A86}" type="slidenum">
              <a:rPr lang="en-US" smtClean="0"/>
              <a:t>11</a:t>
            </a:fld>
            <a:endParaRPr lang="en-US"/>
          </a:p>
        </p:txBody>
      </p:sp>
    </p:spTree>
    <p:extLst>
      <p:ext uri="{BB962C8B-B14F-4D97-AF65-F5344CB8AC3E}">
        <p14:creationId xmlns:p14="http://schemas.microsoft.com/office/powerpoint/2010/main" val="1256751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BF52-7377-EAFA-3833-E25BB3953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AC68-1957-2C80-8AAF-D896ABF26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E94CC-CC34-519F-1627-CD1C43FC052D}"/>
              </a:ext>
            </a:extLst>
          </p:cNvPr>
          <p:cNvSpPr>
            <a:spLocks noGrp="1"/>
          </p:cNvSpPr>
          <p:nvPr>
            <p:ph type="body" idx="1"/>
          </p:nvPr>
        </p:nvSpPr>
        <p:spPr/>
        <p:txBody>
          <a:bodyPr/>
          <a:lstStyle/>
          <a:p>
            <a:r>
              <a:rPr lang="en-US" dirty="0"/>
              <a:t>Next, I have some good news—and some bad news.</a:t>
            </a:r>
          </a:p>
          <a:p>
            <a:r>
              <a:rPr lang="en-US" dirty="0">
                <a:ea typeface="Calibri"/>
                <a:cs typeface="Calibri"/>
              </a:rPr>
              <a:t>the good news is that the Ciri can perform very well in detecting the misconfigurations.</a:t>
            </a:r>
          </a:p>
          <a:p>
            <a:r>
              <a:rPr lang="en-US" dirty="0"/>
              <a:t>In the table</a:t>
            </a:r>
            <a:r>
              <a:rPr lang="en-US" dirty="0">
                <a:ea typeface="Calibri"/>
                <a:cs typeface="Calibri"/>
              </a:rPr>
              <a:t> we show the performance of Ciri with three LLM backend, Claude, GPT ad </a:t>
            </a:r>
            <a:r>
              <a:rPr lang="en-US" dirty="0" err="1">
                <a:ea typeface="Calibri"/>
                <a:cs typeface="Calibri"/>
              </a:rPr>
              <a:t>CodeLlama</a:t>
            </a:r>
            <a:r>
              <a:rPr lang="en-US" dirty="0">
                <a:ea typeface="Calibri"/>
                <a:cs typeface="Calibri"/>
              </a:rPr>
              <a:t>. Compare </a:t>
            </a:r>
            <a:r>
              <a:rPr lang="en-US" dirty="0"/>
              <a:t>against </a:t>
            </a:r>
            <a:r>
              <a:rPr lang="en-US" dirty="0" err="1">
                <a:ea typeface="Calibri"/>
                <a:cs typeface="Calibri"/>
              </a:rPr>
              <a:t>confminer</a:t>
            </a:r>
            <a:r>
              <a:rPr lang="en-US" dirty="0">
                <a:ea typeface="Calibri"/>
                <a:cs typeface="Calibri"/>
              </a:rPr>
              <a:t> and </a:t>
            </a:r>
            <a:r>
              <a:rPr lang="en-US" dirty="0" err="1">
                <a:ea typeface="Calibri"/>
                <a:cs typeface="Calibri"/>
              </a:rPr>
              <a:t>Ctest</a:t>
            </a:r>
            <a:r>
              <a:rPr lang="en-US" dirty="0">
                <a:ea typeface="Calibri"/>
                <a:cs typeface="Calibri"/>
              </a:rPr>
              <a:t>. last column is the end-to-end detection runtime.</a:t>
            </a:r>
          </a:p>
          <a:p>
            <a:r>
              <a:rPr lang="en-US" dirty="0">
                <a:ea typeface="Calibri"/>
                <a:cs typeface="Calibri"/>
              </a:rPr>
              <a:t>We have two conclusions. First is Ciri xxx</a:t>
            </a:r>
          </a:p>
          <a:p>
            <a:endParaRPr lang="en-US" dirty="0">
              <a:ea typeface="Calibri"/>
              <a:cs typeface="Calibri"/>
            </a:endParaRPr>
          </a:p>
          <a:p>
            <a:r>
              <a:rPr lang="en-US" dirty="0">
                <a:ea typeface="Calibri"/>
                <a:cs typeface="Calibri"/>
              </a:rPr>
              <a:t>And we have more results that we put on the right corner of the slide, due to time limit, please refer to our paper for details.</a:t>
            </a:r>
          </a:p>
        </p:txBody>
      </p:sp>
      <p:sp>
        <p:nvSpPr>
          <p:cNvPr id="4" name="Slide Number Placeholder 3">
            <a:extLst>
              <a:ext uri="{FF2B5EF4-FFF2-40B4-BE49-F238E27FC236}">
                <a16:creationId xmlns:a16="http://schemas.microsoft.com/office/drawing/2014/main" id="{8201C0E9-63F7-10FE-F990-3E6A574D1207}"/>
              </a:ext>
            </a:extLst>
          </p:cNvPr>
          <p:cNvSpPr>
            <a:spLocks noGrp="1"/>
          </p:cNvSpPr>
          <p:nvPr>
            <p:ph type="sldNum" sz="quarter" idx="5"/>
          </p:nvPr>
        </p:nvSpPr>
        <p:spPr/>
        <p:txBody>
          <a:bodyPr/>
          <a:lstStyle/>
          <a:p>
            <a:fld id="{64671976-0499-DB4E-94C5-FA75FF2D8A86}" type="slidenum">
              <a:rPr lang="en-US" smtClean="0"/>
              <a:t>12</a:t>
            </a:fld>
            <a:endParaRPr lang="en-US"/>
          </a:p>
        </p:txBody>
      </p:sp>
    </p:spTree>
    <p:extLst>
      <p:ext uri="{BB962C8B-B14F-4D97-AF65-F5344CB8AC3E}">
        <p14:creationId xmlns:p14="http://schemas.microsoft.com/office/powerpoint/2010/main" val="125675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55E3-01FE-40FF-B68F-93F2044D1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12CFD-FC1B-5D3D-F78A-B41829E2F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A2EF1-2839-035A-A35C-3426D50299E0}"/>
              </a:ext>
            </a:extLst>
          </p:cNvPr>
          <p:cNvSpPr>
            <a:spLocks noGrp="1"/>
          </p:cNvSpPr>
          <p:nvPr>
            <p:ph type="body" idx="1"/>
          </p:nvPr>
        </p:nvSpPr>
        <p:spPr/>
        <p:txBody>
          <a:bodyPr/>
          <a:lstStyle/>
          <a:p>
            <a:r>
              <a:rPr lang="en-US" dirty="0"/>
              <a:t>And the bad news is Ciri faces multiple challenges. One of the challenges is Ciri perform not well on certain types of misconfigurations. achieve strong performance on most categories, they notably underperform on three specific types.</a:t>
            </a:r>
            <a:endParaRPr lang="en-US" dirty="0">
              <a:cs typeface="Calibri"/>
            </a:endParaRPr>
          </a:p>
        </p:txBody>
      </p:sp>
      <p:sp>
        <p:nvSpPr>
          <p:cNvPr id="4" name="Slide Number Placeholder 3">
            <a:extLst>
              <a:ext uri="{FF2B5EF4-FFF2-40B4-BE49-F238E27FC236}">
                <a16:creationId xmlns:a16="http://schemas.microsoft.com/office/drawing/2014/main" id="{B5D83B67-480F-F2B1-21B1-8FBBC79CBE8A}"/>
              </a:ext>
            </a:extLst>
          </p:cNvPr>
          <p:cNvSpPr>
            <a:spLocks noGrp="1"/>
          </p:cNvSpPr>
          <p:nvPr>
            <p:ph type="sldNum" sz="quarter" idx="5"/>
          </p:nvPr>
        </p:nvSpPr>
        <p:spPr/>
        <p:txBody>
          <a:bodyPr/>
          <a:lstStyle/>
          <a:p>
            <a:fld id="{64671976-0499-DB4E-94C5-FA75FF2D8A86}" type="slidenum">
              <a:rPr lang="en-US" smtClean="0"/>
              <a:t>13</a:t>
            </a:fld>
            <a:endParaRPr lang="en-US"/>
          </a:p>
        </p:txBody>
      </p:sp>
    </p:spTree>
    <p:extLst>
      <p:ext uri="{BB962C8B-B14F-4D97-AF65-F5344CB8AC3E}">
        <p14:creationId xmlns:p14="http://schemas.microsoft.com/office/powerpoint/2010/main" val="311592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109D-F0F7-650B-5434-D43A9025F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A63C6-0A02-EDB6-D0DF-617666EA1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8E12A-B9A7-F077-E8C6-09C42228BF18}"/>
              </a:ext>
            </a:extLst>
          </p:cNvPr>
          <p:cNvSpPr>
            <a:spLocks noGrp="1"/>
          </p:cNvSpPr>
          <p:nvPr>
            <p:ph type="body" idx="1"/>
          </p:nvPr>
        </p:nvSpPr>
        <p:spPr/>
        <p:txBody>
          <a:bodyPr/>
          <a:lstStyle/>
          <a:p>
            <a:r>
              <a:rPr lang="en-US">
                <a:ea typeface="Calibri"/>
                <a:cs typeface="Calibri"/>
              </a:rPr>
              <a:t>Ciri is just the first work towards this direction. And it will open exciting future directions.</a:t>
            </a:r>
            <a:endParaRPr lang="en-US">
              <a:cs typeface="Calibri"/>
            </a:endParaRPr>
          </a:p>
        </p:txBody>
      </p:sp>
      <p:sp>
        <p:nvSpPr>
          <p:cNvPr id="4" name="Slide Number Placeholder 3">
            <a:extLst>
              <a:ext uri="{FF2B5EF4-FFF2-40B4-BE49-F238E27FC236}">
                <a16:creationId xmlns:a16="http://schemas.microsoft.com/office/drawing/2014/main" id="{6C81956A-66AC-81BE-D138-43A3B3F59E24}"/>
              </a:ext>
            </a:extLst>
          </p:cNvPr>
          <p:cNvSpPr>
            <a:spLocks noGrp="1"/>
          </p:cNvSpPr>
          <p:nvPr>
            <p:ph type="sldNum" sz="quarter" idx="5"/>
          </p:nvPr>
        </p:nvSpPr>
        <p:spPr/>
        <p:txBody>
          <a:bodyPr/>
          <a:lstStyle/>
          <a:p>
            <a:fld id="{64671976-0499-DB4E-94C5-FA75FF2D8A86}" type="slidenum">
              <a:rPr lang="en-US" smtClean="0"/>
              <a:t>14</a:t>
            </a:fld>
            <a:endParaRPr lang="en-US"/>
          </a:p>
        </p:txBody>
      </p:sp>
    </p:spTree>
    <p:extLst>
      <p:ext uri="{BB962C8B-B14F-4D97-AF65-F5344CB8AC3E}">
        <p14:creationId xmlns:p14="http://schemas.microsoft.com/office/powerpoint/2010/main" val="371579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5CE0E-B7C3-6319-18B8-FBCEB91D6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6F2CB-4C4E-383A-CF9D-CEA7BE77CB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1B51-1661-54B9-9B9B-CD5C603FB76C}"/>
              </a:ext>
            </a:extLst>
          </p:cNvPr>
          <p:cNvSpPr>
            <a:spLocks noGrp="1"/>
          </p:cNvSpPr>
          <p:nvPr>
            <p:ph type="body" idx="1"/>
          </p:nvPr>
        </p:nvSpPr>
        <p:spPr/>
        <p:txBody>
          <a:bodyPr/>
          <a:lstStyle/>
          <a:p>
            <a:pPr>
              <a:buNone/>
            </a:pPr>
            <a:r>
              <a:rPr lang="en-US"/>
              <a:t>In this paper, we present a first analysis on the feasibility and effectiveness of using LLMs such as GPT and Claude for configuration validation. As a first step, we empirically evaluate LLMs in the role of configuration validators, without additional fine-tuning or code generation.</a:t>
            </a:r>
          </a:p>
          <a:p>
            <a:endParaRPr lang="en-US">
              <a:cs typeface="Calibri"/>
            </a:endParaRPr>
          </a:p>
        </p:txBody>
      </p:sp>
      <p:sp>
        <p:nvSpPr>
          <p:cNvPr id="4" name="Slide Number Placeholder 3">
            <a:extLst>
              <a:ext uri="{FF2B5EF4-FFF2-40B4-BE49-F238E27FC236}">
                <a16:creationId xmlns:a16="http://schemas.microsoft.com/office/drawing/2014/main" id="{353DDE6B-93ED-956E-DD75-4F525F7B1482}"/>
              </a:ext>
            </a:extLst>
          </p:cNvPr>
          <p:cNvSpPr>
            <a:spLocks noGrp="1"/>
          </p:cNvSpPr>
          <p:nvPr>
            <p:ph type="sldNum" sz="quarter" idx="5"/>
          </p:nvPr>
        </p:nvSpPr>
        <p:spPr/>
        <p:txBody>
          <a:bodyPr/>
          <a:lstStyle/>
          <a:p>
            <a:fld id="{64671976-0499-DB4E-94C5-FA75FF2D8A86}" type="slidenum">
              <a:rPr lang="en-US" smtClean="0"/>
              <a:t>15</a:t>
            </a:fld>
            <a:endParaRPr lang="en-US"/>
          </a:p>
        </p:txBody>
      </p:sp>
    </p:spTree>
    <p:extLst>
      <p:ext uri="{BB962C8B-B14F-4D97-AF65-F5344CB8AC3E}">
        <p14:creationId xmlns:p14="http://schemas.microsoft.com/office/powerpoint/2010/main" val="154353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9A00C-FFE4-06E3-A27E-EF2784E5D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F3444-5BFD-8E46-6275-EB2074B95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BAF4D-48A6-6825-63FD-2F6D905255F0}"/>
              </a:ext>
            </a:extLst>
          </p:cNvPr>
          <p:cNvSpPr>
            <a:spLocks noGrp="1"/>
          </p:cNvSpPr>
          <p:nvPr>
            <p:ph type="body" idx="1"/>
          </p:nvPr>
        </p:nvSpPr>
        <p:spPr/>
        <p:txBody>
          <a:bodyPr/>
          <a:lstStyle/>
          <a:p>
            <a:r>
              <a:rPr lang="en-US"/>
              <a:t>In big companies, thousands of configurations are deployed daily, and misconfigurations are a leading cause of software failures in production systems, putting both reliability and availability at risk.</a:t>
            </a:r>
          </a:p>
          <a:p>
            <a:r>
              <a:rPr lang="en-US"/>
              <a:t>Large companies such as Cloudflare, Facebook and Google got into big issues due to misconfigurations.</a:t>
            </a:r>
          </a:p>
          <a:p>
            <a:r>
              <a:rPr lang="en-US"/>
              <a:t>Therefore, ensuring the correctness of configuration is important</a:t>
            </a:r>
            <a:endParaRPr lang="en-US">
              <a:cs typeface="Calibri"/>
            </a:endParaRPr>
          </a:p>
        </p:txBody>
      </p:sp>
      <p:sp>
        <p:nvSpPr>
          <p:cNvPr id="4" name="Slide Number Placeholder 3">
            <a:extLst>
              <a:ext uri="{FF2B5EF4-FFF2-40B4-BE49-F238E27FC236}">
                <a16:creationId xmlns:a16="http://schemas.microsoft.com/office/drawing/2014/main" id="{08BAB247-EEAA-B0A1-987F-1C73B53D2076}"/>
              </a:ext>
            </a:extLst>
          </p:cNvPr>
          <p:cNvSpPr>
            <a:spLocks noGrp="1"/>
          </p:cNvSpPr>
          <p:nvPr>
            <p:ph type="sldNum" sz="quarter" idx="5"/>
          </p:nvPr>
        </p:nvSpPr>
        <p:spPr/>
        <p:txBody>
          <a:bodyPr/>
          <a:lstStyle/>
          <a:p>
            <a:fld id="{64671976-0499-DB4E-94C5-FA75FF2D8A86}" type="slidenum">
              <a:rPr lang="en-US" smtClean="0"/>
              <a:t>16</a:t>
            </a:fld>
            <a:endParaRPr lang="en-US"/>
          </a:p>
        </p:txBody>
      </p:sp>
    </p:spTree>
    <p:extLst>
      <p:ext uri="{BB962C8B-B14F-4D97-AF65-F5344CB8AC3E}">
        <p14:creationId xmlns:p14="http://schemas.microsoft.com/office/powerpoint/2010/main" val="27595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5DBFA-3FB4-5E9C-EEFD-CE1071CB5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CE2A6-8E65-AB78-610C-0F434EFD2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A18B3-F9A9-001F-CE81-5FD7382F8D8D}"/>
              </a:ext>
            </a:extLst>
          </p:cNvPr>
          <p:cNvSpPr>
            <a:spLocks noGrp="1"/>
          </p:cNvSpPr>
          <p:nvPr>
            <p:ph type="body" idx="1"/>
          </p:nvPr>
        </p:nvSpPr>
        <p:spPr/>
        <p:txBody>
          <a:bodyPr/>
          <a:lstStyle/>
          <a:p>
            <a:r>
              <a:rPr lang="en-US" dirty="0">
                <a:ea typeface="Calibri"/>
                <a:cs typeface="Calibri"/>
              </a:rPr>
              <a:t>As we all know, the software configuration change are undergoing in high velocity in production systems.</a:t>
            </a:r>
            <a:endParaRPr lang="en-US" dirty="0"/>
          </a:p>
          <a:p>
            <a:r>
              <a:rPr lang="en-US" dirty="0">
                <a:ea typeface="Calibri"/>
                <a:cs typeface="Calibri"/>
              </a:rPr>
              <a:t>Our colleague Meta shared some data points that every day, in their backend systems, </a:t>
            </a:r>
            <a:r>
              <a:rPr lang="en-US" dirty="0"/>
              <a:t>the developers make thousands of live config changes in production.</a:t>
            </a:r>
            <a:endParaRPr lang="en-US" dirty="0">
              <a:ea typeface="Calibri"/>
              <a:cs typeface="Calibri"/>
            </a:endParaRPr>
          </a:p>
          <a:p>
            <a:pPr>
              <a:spcBef>
                <a:spcPts val="1200"/>
              </a:spcBef>
            </a:pPr>
            <a:r>
              <a:rPr lang="en-US" dirty="0">
                <a:ea typeface="Calibri"/>
                <a:cs typeface="Calibri"/>
              </a:rPr>
              <a:t>Recently, they said in their mobile app, </a:t>
            </a:r>
            <a:r>
              <a:rPr lang="en-US" dirty="0"/>
              <a:t>thousands of engineers made configuration changes, which is even </a:t>
            </a:r>
            <a:r>
              <a:rPr lang="en-US" b="1" dirty="0"/>
              <a:t>more than </a:t>
            </a:r>
            <a:r>
              <a:rPr lang="en-US" dirty="0"/>
              <a:t>the number of engineers who made source code change. </a:t>
            </a:r>
            <a:r>
              <a:rPr lang="en-US" dirty="0">
                <a:ea typeface="Calibri"/>
                <a:cs typeface="Calibri"/>
              </a:rPr>
              <a:t>Moreover, </a:t>
            </a:r>
            <a:r>
              <a:rPr lang="en-US" dirty="0"/>
              <a:t>Configuration errors has very severe consequence because recovering from a configuration error on mobile devices is much harder since developers don't have access to user's devices to identify the issues.</a:t>
            </a:r>
            <a:endParaRPr lang="en-US" dirty="0">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0E92A9E-B52F-85C9-4200-0D25723E08E4}"/>
              </a:ext>
            </a:extLst>
          </p:cNvPr>
          <p:cNvSpPr>
            <a:spLocks noGrp="1"/>
          </p:cNvSpPr>
          <p:nvPr>
            <p:ph type="sldNum" sz="quarter" idx="5"/>
          </p:nvPr>
        </p:nvSpPr>
        <p:spPr/>
        <p:txBody>
          <a:bodyPr/>
          <a:lstStyle/>
          <a:p>
            <a:fld id="{64671976-0499-DB4E-94C5-FA75FF2D8A86}" type="slidenum">
              <a:rPr lang="en-US" smtClean="0"/>
              <a:t>2</a:t>
            </a:fld>
            <a:endParaRPr lang="en-US"/>
          </a:p>
        </p:txBody>
      </p:sp>
    </p:spTree>
    <p:extLst>
      <p:ext uri="{BB962C8B-B14F-4D97-AF65-F5344CB8AC3E}">
        <p14:creationId xmlns:p14="http://schemas.microsoft.com/office/powerpoint/2010/main" val="11577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42301-5A58-90FC-FABF-230AF2EF3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8E4D9-D546-92C0-F072-6504AD348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3A3A7-2496-4060-DB9B-E4098B2A3166}"/>
              </a:ext>
            </a:extLst>
          </p:cNvPr>
          <p:cNvSpPr>
            <a:spLocks noGrp="1"/>
          </p:cNvSpPr>
          <p:nvPr>
            <p:ph type="body" idx="1"/>
          </p:nvPr>
        </p:nvSpPr>
        <p:spPr/>
        <p:txBody>
          <a:bodyPr/>
          <a:lstStyle/>
          <a:p>
            <a:r>
              <a:rPr lang="en-US"/>
              <a:t>Every configuration deployment contains two main stages:</a:t>
            </a:r>
            <a:endParaRPr lang="en-US">
              <a:ea typeface="Calibri"/>
              <a:cs typeface="Calibri"/>
            </a:endParaRPr>
          </a:p>
          <a:p>
            <a:r>
              <a:rPr lang="en-US"/>
              <a:t>First, Pre-production– validating configs before they go live. Second stage is post-production – monitoring and rolling back bad configs.</a:t>
            </a:r>
            <a:endParaRPr lang="en-US">
              <a:ea typeface="Calibri" panose="020F0502020204030204"/>
              <a:cs typeface="Calibri" panose="020F0502020204030204"/>
            </a:endParaRPr>
          </a:p>
          <a:p>
            <a:r>
              <a:rPr lang="en-US"/>
              <a:t>And the Key challenges in today’s configuration validation workflow are two-fold:</a:t>
            </a:r>
            <a:endParaRPr lang="en-US">
              <a:ea typeface="Calibri"/>
              <a:cs typeface="Calibri"/>
            </a:endParaRPr>
          </a:p>
          <a:p>
            <a:pPr>
              <a:buFont typeface="Arial" panose="020B0604020202020204" pitchFamily="34" charset="0"/>
              <a:buChar char="•"/>
            </a:pPr>
            <a:r>
              <a:rPr lang="en-US"/>
              <a:t>Firstly, Manual inspection is slow and error-prone.</a:t>
            </a:r>
            <a:endParaRPr lang="en-US">
              <a:ea typeface="Calibri"/>
              <a:cs typeface="Calibri"/>
            </a:endParaRPr>
          </a:p>
          <a:p>
            <a:pPr>
              <a:buFont typeface="Arial" panose="020B0604020202020204" pitchFamily="34" charset="0"/>
              <a:buChar char="•"/>
            </a:pPr>
            <a:r>
              <a:rPr lang="en-US"/>
              <a:t>Second, it require High engineering overhead in writing validators or tests. And mature codebase still leave many parameters uncovered.</a:t>
            </a:r>
            <a:endParaRPr lang="en-US">
              <a:ea typeface="Calibri"/>
              <a:cs typeface="Calibri"/>
            </a:endParaRPr>
          </a:p>
          <a:p>
            <a:endParaRPr lang="en-US">
              <a:latin typeface="Calibri" panose="020F0502020204030204"/>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B5B8855-1E50-AF53-90C8-30003E9D2C4E}"/>
              </a:ext>
            </a:extLst>
          </p:cNvPr>
          <p:cNvSpPr>
            <a:spLocks noGrp="1"/>
          </p:cNvSpPr>
          <p:nvPr>
            <p:ph type="sldNum" sz="quarter" idx="5"/>
          </p:nvPr>
        </p:nvSpPr>
        <p:spPr/>
        <p:txBody>
          <a:bodyPr/>
          <a:lstStyle/>
          <a:p>
            <a:fld id="{64671976-0499-DB4E-94C5-FA75FF2D8A86}" type="slidenum">
              <a:rPr lang="en-US" smtClean="0"/>
              <a:t>3</a:t>
            </a:fld>
            <a:endParaRPr lang="en-US"/>
          </a:p>
        </p:txBody>
      </p:sp>
    </p:spTree>
    <p:extLst>
      <p:ext uri="{BB962C8B-B14F-4D97-AF65-F5344CB8AC3E}">
        <p14:creationId xmlns:p14="http://schemas.microsoft.com/office/powerpoint/2010/main" val="1458142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9EB7-2F6D-3102-EE95-3A40FF704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35292-4021-7857-1974-AABAB3C22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DCC16-8018-53F0-2339-017851E0C27C}"/>
              </a:ext>
            </a:extLst>
          </p:cNvPr>
          <p:cNvSpPr>
            <a:spLocks noGrp="1"/>
          </p:cNvSpPr>
          <p:nvPr>
            <p:ph type="body" idx="1"/>
          </p:nvPr>
        </p:nvSpPr>
        <p:spPr/>
        <p:txBody>
          <a:bodyPr/>
          <a:lstStyle/>
          <a:p>
            <a:pPr>
              <a:buNone/>
            </a:pPr>
            <a:r>
              <a:rPr lang="en-US"/>
              <a:t>Since LLMs are trained on massive amounts of public data, including configuration data, such as configuration files in software repositories, configuration documents, Q&amp;A websites for resolving configuration issues</a:t>
            </a:r>
          </a:p>
          <a:p>
            <a:r>
              <a:rPr lang="en-US">
                <a:cs typeface="Calibri"/>
              </a:rPr>
              <a:t>LLMs show the ability of generalization and reasoning and can potentially “understand” configuration semantics. Moreover, LLM can generate the response in seconds and it is also cost-efficient compared to manual effort. However, it is still a question mark that can LLMs help configuration validations?</a:t>
            </a:r>
            <a:endParaRPr lang="en-US">
              <a:ea typeface="Calibri"/>
              <a:cs typeface="Calibri"/>
            </a:endParaRPr>
          </a:p>
        </p:txBody>
      </p:sp>
      <p:sp>
        <p:nvSpPr>
          <p:cNvPr id="4" name="Slide Number Placeholder 3">
            <a:extLst>
              <a:ext uri="{FF2B5EF4-FFF2-40B4-BE49-F238E27FC236}">
                <a16:creationId xmlns:a16="http://schemas.microsoft.com/office/drawing/2014/main" id="{2E97E60C-4318-06F8-9C42-2624919898D1}"/>
              </a:ext>
            </a:extLst>
          </p:cNvPr>
          <p:cNvSpPr>
            <a:spLocks noGrp="1"/>
          </p:cNvSpPr>
          <p:nvPr>
            <p:ph type="sldNum" sz="quarter" idx="5"/>
          </p:nvPr>
        </p:nvSpPr>
        <p:spPr/>
        <p:txBody>
          <a:bodyPr/>
          <a:lstStyle/>
          <a:p>
            <a:fld id="{64671976-0499-DB4E-94C5-FA75FF2D8A86}" type="slidenum">
              <a:rPr lang="en-US" smtClean="0"/>
              <a:t>4</a:t>
            </a:fld>
            <a:endParaRPr lang="en-US"/>
          </a:p>
        </p:txBody>
      </p:sp>
    </p:spTree>
    <p:extLst>
      <p:ext uri="{BB962C8B-B14F-4D97-AF65-F5344CB8AC3E}">
        <p14:creationId xmlns:p14="http://schemas.microsoft.com/office/powerpoint/2010/main" val="407397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09EE-66C8-47D6-3F42-0DAE4E99B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BBA0E-D07F-7107-6297-DD6F99F9E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40B7B-8956-3C52-F5E7-17C56DD29B84}"/>
              </a:ext>
            </a:extLst>
          </p:cNvPr>
          <p:cNvSpPr>
            <a:spLocks noGrp="1"/>
          </p:cNvSpPr>
          <p:nvPr>
            <p:ph type="body" idx="1"/>
          </p:nvPr>
        </p:nvSpPr>
        <p:spPr/>
        <p:txBody>
          <a:bodyPr/>
          <a:lstStyle/>
          <a:p>
            <a:r>
              <a:rPr lang="en-US" dirty="0"/>
              <a:t>Let's try GPT-3.5-Turbo.</a:t>
            </a:r>
          </a:p>
          <a:p>
            <a:r>
              <a:rPr lang="en-US" dirty="0">
                <a:ea typeface="Calibri"/>
                <a:cs typeface="Calibri"/>
              </a:rPr>
              <a:t>Here is one configuration file snippet, the first line is the parameter name, which is an address, the second line is the value of the parameter, followed by the description. </a:t>
            </a:r>
          </a:p>
          <a:p>
            <a:r>
              <a:rPr lang="en-US" dirty="0">
                <a:ea typeface="Calibri"/>
                <a:cs typeface="Calibri"/>
              </a:rPr>
              <a:t>We ask GPT, are there any mistakes in the above configuration file?</a:t>
            </a:r>
          </a:p>
          <a:p>
            <a:r>
              <a:rPr lang="en-US" dirty="0">
                <a:ea typeface="Calibri"/>
                <a:cs typeface="Calibri"/>
              </a:rPr>
              <a:t>The GPT can catches the invalid port value and give the right reason: the port number should be less than the upper bound.</a:t>
            </a:r>
          </a:p>
        </p:txBody>
      </p:sp>
      <p:sp>
        <p:nvSpPr>
          <p:cNvPr id="4" name="Slide Number Placeholder 3">
            <a:extLst>
              <a:ext uri="{FF2B5EF4-FFF2-40B4-BE49-F238E27FC236}">
                <a16:creationId xmlns:a16="http://schemas.microsoft.com/office/drawing/2014/main" id="{179A2146-D1EE-7257-6B93-933FED11A070}"/>
              </a:ext>
            </a:extLst>
          </p:cNvPr>
          <p:cNvSpPr>
            <a:spLocks noGrp="1"/>
          </p:cNvSpPr>
          <p:nvPr>
            <p:ph type="sldNum" sz="quarter" idx="5"/>
          </p:nvPr>
        </p:nvSpPr>
        <p:spPr/>
        <p:txBody>
          <a:bodyPr/>
          <a:lstStyle/>
          <a:p>
            <a:fld id="{64671976-0499-DB4E-94C5-FA75FF2D8A86}" type="slidenum">
              <a:rPr lang="en-US" smtClean="0"/>
              <a:t>5</a:t>
            </a:fld>
            <a:endParaRPr lang="en-US"/>
          </a:p>
        </p:txBody>
      </p:sp>
    </p:spTree>
    <p:extLst>
      <p:ext uri="{BB962C8B-B14F-4D97-AF65-F5344CB8AC3E}">
        <p14:creationId xmlns:p14="http://schemas.microsoft.com/office/powerpoint/2010/main" val="128528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D01F-72A0-4F5C-A520-A4F6E0891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ADB47-18BB-7E35-4355-39E24892B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C25D3-7C0D-9FEF-306E-9F316BB418FA}"/>
              </a:ext>
            </a:extLst>
          </p:cNvPr>
          <p:cNvSpPr>
            <a:spLocks noGrp="1"/>
          </p:cNvSpPr>
          <p:nvPr>
            <p:ph type="body" idx="1"/>
          </p:nvPr>
        </p:nvSpPr>
        <p:spPr/>
        <p:txBody>
          <a:bodyPr/>
          <a:lstStyle/>
          <a:p>
            <a:r>
              <a:rPr lang="en-US" dirty="0"/>
              <a:t>On the other side , here we show another configuration file snippet, although in the description, it explicitly mentioned the set of valid values, and the given parameter value is not belong to this set,  the GPT cannot detect it and hallucinate to  another parameter, that reports the false alarm.</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DD2E021D-B113-75E1-FBA1-1463B82D424B}"/>
              </a:ext>
            </a:extLst>
          </p:cNvPr>
          <p:cNvSpPr>
            <a:spLocks noGrp="1"/>
          </p:cNvSpPr>
          <p:nvPr>
            <p:ph type="sldNum" sz="quarter" idx="5"/>
          </p:nvPr>
        </p:nvSpPr>
        <p:spPr/>
        <p:txBody>
          <a:bodyPr/>
          <a:lstStyle/>
          <a:p>
            <a:fld id="{64671976-0499-DB4E-94C5-FA75FF2D8A86}" type="slidenum">
              <a:rPr lang="en-US" smtClean="0"/>
              <a:t>6</a:t>
            </a:fld>
            <a:endParaRPr lang="en-US"/>
          </a:p>
        </p:txBody>
      </p:sp>
    </p:spTree>
    <p:extLst>
      <p:ext uri="{BB962C8B-B14F-4D97-AF65-F5344CB8AC3E}">
        <p14:creationId xmlns:p14="http://schemas.microsoft.com/office/powerpoint/2010/main" val="166114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4ACC-B532-FB65-4726-FFAB04308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26B68-CC9D-BB97-40C5-F7DCEE42A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F786E-3138-690D-A478-DD4953E4C7B6}"/>
              </a:ext>
            </a:extLst>
          </p:cNvPr>
          <p:cNvSpPr>
            <a:spLocks noGrp="1"/>
          </p:cNvSpPr>
          <p:nvPr>
            <p:ph type="body" idx="1"/>
          </p:nvPr>
        </p:nvSpPr>
        <p:spPr/>
        <p:txBody>
          <a:bodyPr/>
          <a:lstStyle/>
          <a:p>
            <a:r>
              <a:rPr lang="en-US" dirty="0">
                <a:ea typeface="Calibri"/>
                <a:cs typeface="Calibri"/>
              </a:rPr>
              <a:t>Serving as an open platform for configuration research</a:t>
            </a:r>
          </a:p>
          <a:p>
            <a:endParaRPr lang="en-US" dirty="0">
              <a:ea typeface="Calibri"/>
              <a:cs typeface="Calibri"/>
            </a:endParaRPr>
          </a:p>
          <a:p>
            <a:r>
              <a:rPr lang="en-US" dirty="0">
                <a:ea typeface="Calibri"/>
                <a:cs typeface="Calibri"/>
              </a:rPr>
              <a:t>And we explore the design space</a:t>
            </a:r>
          </a:p>
          <a:p>
            <a:endParaRPr lang="en-US" dirty="0">
              <a:ea typeface="Calibri"/>
              <a:cs typeface="Calibri"/>
            </a:endParaRPr>
          </a:p>
          <a:p>
            <a:r>
              <a:rPr lang="en-US" dirty="0">
                <a:ea typeface="Calibri"/>
                <a:cs typeface="Calibri"/>
              </a:rPr>
              <a:t>We hope it can open more research space.</a:t>
            </a:r>
          </a:p>
          <a:p>
            <a:endParaRPr lang="en-US" dirty="0">
              <a:ea typeface="Calibri"/>
              <a:cs typeface="Calibri"/>
            </a:endParaRPr>
          </a:p>
          <a:p>
            <a:r>
              <a:rPr lang="en-US" dirty="0">
                <a:ea typeface="Calibri"/>
                <a:cs typeface="Calibri"/>
              </a:rPr>
              <a:t>We opensource our code and data, and we got all three badges.</a:t>
            </a: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AE60E25E-E036-2162-B58B-590B6A77322E}"/>
              </a:ext>
            </a:extLst>
          </p:cNvPr>
          <p:cNvSpPr>
            <a:spLocks noGrp="1"/>
          </p:cNvSpPr>
          <p:nvPr>
            <p:ph type="sldNum" sz="quarter" idx="5"/>
          </p:nvPr>
        </p:nvSpPr>
        <p:spPr/>
        <p:txBody>
          <a:bodyPr/>
          <a:lstStyle/>
          <a:p>
            <a:fld id="{64671976-0499-DB4E-94C5-FA75FF2D8A86}" type="slidenum">
              <a:rPr lang="en-US" smtClean="0"/>
              <a:t>7</a:t>
            </a:fld>
            <a:endParaRPr lang="en-US"/>
          </a:p>
        </p:txBody>
      </p:sp>
    </p:spTree>
    <p:extLst>
      <p:ext uri="{BB962C8B-B14F-4D97-AF65-F5344CB8AC3E}">
        <p14:creationId xmlns:p14="http://schemas.microsoft.com/office/powerpoint/2010/main" val="361866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F6B0-A48E-0E19-D5EA-BF734031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1E55B-AC94-B20A-E89B-55C1A98C0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74C13-5366-219E-5B60-90D0A38080F2}"/>
              </a:ext>
            </a:extLst>
          </p:cNvPr>
          <p:cNvSpPr>
            <a:spLocks noGrp="1"/>
          </p:cNvSpPr>
          <p:nvPr>
            <p:ph type="body" idx="1"/>
          </p:nvPr>
        </p:nvSpPr>
        <p:spPr/>
        <p:txBody>
          <a:bodyPr/>
          <a:lstStyle/>
          <a:p>
            <a:r>
              <a:rPr lang="en-US" dirty="0">
                <a:ea typeface="Calibri"/>
                <a:cs typeface="Calibri"/>
              </a:rPr>
              <a:t>It's an extensible framework, you can plug in your own database, and you can plug in your own model backend. It has two core components . one is prompt engineering, that we use few-shot learning and retrieval-based augmentation. And we also put some thoughts on the result generation, to deal with hallucination and inconsistency.</a:t>
            </a:r>
            <a:endParaRPr lang="en-US" dirty="0">
              <a:cs typeface="Calibri"/>
            </a:endParaRPr>
          </a:p>
        </p:txBody>
      </p:sp>
      <p:sp>
        <p:nvSpPr>
          <p:cNvPr id="4" name="Slide Number Placeholder 3">
            <a:extLst>
              <a:ext uri="{FF2B5EF4-FFF2-40B4-BE49-F238E27FC236}">
                <a16:creationId xmlns:a16="http://schemas.microsoft.com/office/drawing/2014/main" id="{DCC4A427-406A-5E7B-57B4-9B847A403D65}"/>
              </a:ext>
            </a:extLst>
          </p:cNvPr>
          <p:cNvSpPr>
            <a:spLocks noGrp="1"/>
          </p:cNvSpPr>
          <p:nvPr>
            <p:ph type="sldNum" sz="quarter" idx="5"/>
          </p:nvPr>
        </p:nvSpPr>
        <p:spPr/>
        <p:txBody>
          <a:bodyPr/>
          <a:lstStyle/>
          <a:p>
            <a:fld id="{64671976-0499-DB4E-94C5-FA75FF2D8A86}" type="slidenum">
              <a:rPr lang="en-US" smtClean="0"/>
              <a:t>8</a:t>
            </a:fld>
            <a:endParaRPr lang="en-US"/>
          </a:p>
        </p:txBody>
      </p:sp>
    </p:spTree>
    <p:extLst>
      <p:ext uri="{BB962C8B-B14F-4D97-AF65-F5344CB8AC3E}">
        <p14:creationId xmlns:p14="http://schemas.microsoft.com/office/powerpoint/2010/main" val="1745679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BD38F-DE5B-2206-2826-5B2F7C5EF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6F601-5342-E481-0F74-B4FA14A85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D4412-4CA0-5C6C-1E7D-097F375486BE}"/>
              </a:ext>
            </a:extLst>
          </p:cNvPr>
          <p:cNvSpPr>
            <a:spLocks noGrp="1"/>
          </p:cNvSpPr>
          <p:nvPr>
            <p:ph type="body" idx="1"/>
          </p:nvPr>
        </p:nvSpPr>
        <p:spPr/>
        <p:txBody>
          <a:bodyPr/>
          <a:lstStyle/>
          <a:p>
            <a:r>
              <a:rPr lang="en-US" dirty="0">
                <a:ea typeface="Calibri"/>
                <a:cs typeface="Calibri"/>
              </a:rPr>
              <a:t>We have several designs in prompt-engineering, due to time limit, I will briefly take about retrieval-base augmentation. It is based on the idea that </a:t>
            </a:r>
            <a:r>
              <a:rPr lang="en-US" b="1" dirty="0"/>
              <a:t>Code snippets help LLMs understand configuration context.</a:t>
            </a:r>
            <a:endParaRPr lang="en-US" dirty="0">
              <a:ea typeface="Calibri" panose="020F0502020204030204"/>
              <a:cs typeface="Calibri" panose="020F0502020204030204"/>
            </a:endParaRPr>
          </a:p>
          <a:p>
            <a:r>
              <a:rPr lang="en-US" b="1" dirty="0">
                <a:ea typeface="Calibri"/>
                <a:cs typeface="Calibri"/>
              </a:rPr>
              <a:t>First, it can provide parameter the type information. </a:t>
            </a:r>
          </a:p>
          <a:p>
            <a:endParaRPr lang="en-US" b="1"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8E23DCD4-1D9E-2E8C-4F05-A3486C07601F}"/>
              </a:ext>
            </a:extLst>
          </p:cNvPr>
          <p:cNvSpPr>
            <a:spLocks noGrp="1"/>
          </p:cNvSpPr>
          <p:nvPr>
            <p:ph type="sldNum" sz="quarter" idx="5"/>
          </p:nvPr>
        </p:nvSpPr>
        <p:spPr/>
        <p:txBody>
          <a:bodyPr/>
          <a:lstStyle/>
          <a:p>
            <a:fld id="{64671976-0499-DB4E-94C5-FA75FF2D8A86}" type="slidenum">
              <a:rPr lang="en-US" smtClean="0"/>
              <a:t>9</a:t>
            </a:fld>
            <a:endParaRPr lang="en-US"/>
          </a:p>
        </p:txBody>
      </p:sp>
    </p:spTree>
    <p:extLst>
      <p:ext uri="{BB962C8B-B14F-4D97-AF65-F5344CB8AC3E}">
        <p14:creationId xmlns:p14="http://schemas.microsoft.com/office/powerpoint/2010/main" val="75167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F55-DCA1-EE8E-4293-C5D3038FBC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5EEBBD-9A06-904B-8327-BF0902353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462354-8EDF-2ECE-001D-D90A19A2158C}"/>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E54FFADF-8B69-1530-62F0-E5A9D46BD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0CADA-284B-2F99-AB03-1FFB1989022C}"/>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177875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03E6-036B-7A70-24CB-703EE86F6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D54C-7B06-3652-6A66-C09387D45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B95D8-976F-585D-BA06-0737CA7326EC}"/>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FD73E6F2-8DA8-AAA9-0952-D737D1E15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FBFBA-3AF3-59B4-354F-D7369D578EC3}"/>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237221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2AA53-3E00-4DC4-C944-7C5395098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03B66-4A9C-CC52-9B64-5A052B120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12F7F-9F82-89E0-5DF4-14B55DB246F3}"/>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24703751-D503-03D0-7D32-1721291F8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91B7B-6886-520A-BD37-3F181A3BF888}"/>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273950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C95E-EE56-4D9E-CCE8-DFD51ABE65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4FBE3-7778-18DB-1DD0-8F9EB2AAF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318ED-10E1-CD7E-0313-3F48C0F199B0}"/>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85956EAC-F440-F700-3705-9284919E8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4892C-CE80-747F-21C0-B6527C0642B4}"/>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126594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47F0-39A9-3518-F00B-5B9E0759F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4784-FB2B-DB58-3D64-4A6A99736F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18A18B-320A-77CA-1F06-B1C814C95835}"/>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E828D7B7-AE92-F3EF-E969-E1BAEEC507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A8FD2-5B97-DB05-AED1-BB0C83109193}"/>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208222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BA27-6273-173C-AD2F-D3E662ED9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474E6F-F735-6843-CCA9-BB1AD5359D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3C82D1-62E5-6699-90BD-FBC745469B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03D715-C0F2-931F-9CC9-CE0C3BA5C798}"/>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6" name="Footer Placeholder 5">
            <a:extLst>
              <a:ext uri="{FF2B5EF4-FFF2-40B4-BE49-F238E27FC236}">
                <a16:creationId xmlns:a16="http://schemas.microsoft.com/office/drawing/2014/main" id="{C654E7E1-7E6A-E052-3C56-BF2AD356E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88A415-05C2-EE8B-ED2F-2A7F02B363AF}"/>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841376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B35-5EA5-D98A-A993-E693D8DF5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84928-5308-1B01-4D99-AF93A2DEC1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10B804-1E24-0AD3-E902-F57D162CF0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FBC55-F62B-16AF-B6C0-69008FDCA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A39923-9FF7-579F-B6C9-6105D856D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F097D4-6AB9-D4E5-3FF6-CAA026663C6B}"/>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8" name="Footer Placeholder 7">
            <a:extLst>
              <a:ext uri="{FF2B5EF4-FFF2-40B4-BE49-F238E27FC236}">
                <a16:creationId xmlns:a16="http://schemas.microsoft.com/office/drawing/2014/main" id="{83972A8B-2EF7-D035-B581-1B3F014ADA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3BC73B-9F48-A304-3289-D1BE9702B431}"/>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150646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71D4-731C-8B9C-6A21-79E5222C68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4A17A-73CC-E300-C6F5-77A8E2A5696E}"/>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4" name="Footer Placeholder 3">
            <a:extLst>
              <a:ext uri="{FF2B5EF4-FFF2-40B4-BE49-F238E27FC236}">
                <a16:creationId xmlns:a16="http://schemas.microsoft.com/office/drawing/2014/main" id="{EAE48C1E-1AAD-F381-D0FD-F0372E466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B4FEFB-06BC-C786-86C3-66DEAA4D5E6A}"/>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228976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F4226-485F-0650-EF4F-B475CC617FC3}"/>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3" name="Footer Placeholder 2">
            <a:extLst>
              <a:ext uri="{FF2B5EF4-FFF2-40B4-BE49-F238E27FC236}">
                <a16:creationId xmlns:a16="http://schemas.microsoft.com/office/drawing/2014/main" id="{F1878701-5BD2-1538-D8A2-382682C3C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450F73-A9DD-155B-A798-D9BFC339D1BF}"/>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383969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46F7-E782-6711-B1E1-AA3BB890C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639ADD-B875-5838-0616-C95130C619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C524D-8890-BD51-96AA-7C445F9A7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93526-C674-EA30-68FA-15ABD05ABBF9}"/>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6" name="Footer Placeholder 5">
            <a:extLst>
              <a:ext uri="{FF2B5EF4-FFF2-40B4-BE49-F238E27FC236}">
                <a16:creationId xmlns:a16="http://schemas.microsoft.com/office/drawing/2014/main" id="{A23CF85E-A591-B2E1-A5B3-34689EB3E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2DFD4-99AC-6D81-E6AA-1432F4D59EF9}"/>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426035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B945-B025-5715-5901-D595299A1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818E72-10B0-BB2C-8492-1A1B412B1A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DFEEED-61FC-B472-3E48-045542113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A53EE-1394-DCC0-F733-B1214D1203AA}"/>
              </a:ext>
            </a:extLst>
          </p:cNvPr>
          <p:cNvSpPr>
            <a:spLocks noGrp="1"/>
          </p:cNvSpPr>
          <p:nvPr>
            <p:ph type="dt" sz="half" idx="10"/>
          </p:nvPr>
        </p:nvSpPr>
        <p:spPr/>
        <p:txBody>
          <a:bodyPr/>
          <a:lstStyle/>
          <a:p>
            <a:fld id="{E2F73BBF-8EC1-5048-90CF-A855F816F3FB}" type="datetimeFigureOut">
              <a:rPr lang="en-US" smtClean="0"/>
              <a:t>5/1/25</a:t>
            </a:fld>
            <a:endParaRPr lang="en-US"/>
          </a:p>
        </p:txBody>
      </p:sp>
      <p:sp>
        <p:nvSpPr>
          <p:cNvPr id="6" name="Footer Placeholder 5">
            <a:extLst>
              <a:ext uri="{FF2B5EF4-FFF2-40B4-BE49-F238E27FC236}">
                <a16:creationId xmlns:a16="http://schemas.microsoft.com/office/drawing/2014/main" id="{94DC6A6B-4BEF-6248-3286-A40347040D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DA127-F093-05BF-5F52-5C8743FAFA73}"/>
              </a:ext>
            </a:extLst>
          </p:cNvPr>
          <p:cNvSpPr>
            <a:spLocks noGrp="1"/>
          </p:cNvSpPr>
          <p:nvPr>
            <p:ph type="sldNum" sz="quarter" idx="12"/>
          </p:nvPr>
        </p:nvSpPr>
        <p:spPr/>
        <p:txBody>
          <a:bodyPr/>
          <a:lstStyle/>
          <a:p>
            <a:fld id="{6BB1306E-B3A7-C24C-B816-665A48877D62}" type="slidenum">
              <a:rPr lang="en-US" smtClean="0"/>
              <a:t>‹#›</a:t>
            </a:fld>
            <a:endParaRPr lang="en-US"/>
          </a:p>
        </p:txBody>
      </p:sp>
    </p:spTree>
    <p:extLst>
      <p:ext uri="{BB962C8B-B14F-4D97-AF65-F5344CB8AC3E}">
        <p14:creationId xmlns:p14="http://schemas.microsoft.com/office/powerpoint/2010/main" val="388296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6C8CF-29E7-7FC0-F41A-13F5FEB3B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30E34E-99B8-2B4E-65F7-A30F3A15D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EDEA9-3DD9-9DA9-0594-83D61E256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F73BBF-8EC1-5048-90CF-A855F816F3FB}" type="datetimeFigureOut">
              <a:rPr lang="en-US" smtClean="0"/>
              <a:t>5/1/25</a:t>
            </a:fld>
            <a:endParaRPr lang="en-US"/>
          </a:p>
        </p:txBody>
      </p:sp>
      <p:sp>
        <p:nvSpPr>
          <p:cNvPr id="5" name="Footer Placeholder 4">
            <a:extLst>
              <a:ext uri="{FF2B5EF4-FFF2-40B4-BE49-F238E27FC236}">
                <a16:creationId xmlns:a16="http://schemas.microsoft.com/office/drawing/2014/main" id="{973E71AB-103C-97A9-9FE7-5FAA16C79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966AF2-41D2-C694-C7E7-2CDC2B732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B1306E-B3A7-C24C-B816-665A48877D62}" type="slidenum">
              <a:rPr lang="en-US" smtClean="0"/>
              <a:t>‹#›</a:t>
            </a:fld>
            <a:endParaRPr lang="en-US"/>
          </a:p>
        </p:txBody>
      </p:sp>
    </p:spTree>
    <p:extLst>
      <p:ext uri="{BB962C8B-B14F-4D97-AF65-F5344CB8AC3E}">
        <p14:creationId xmlns:p14="http://schemas.microsoft.com/office/powerpoint/2010/main" val="3890326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github.com/xlab-uiuc/"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7.png"/><Relationship Id="rId5" Type="http://schemas.openxmlformats.org/officeDocument/2006/relationships/image" Target="../media/image9.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github.com/xlab-uiuc/"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7.png"/><Relationship Id="rId21" Type="http://schemas.openxmlformats.org/officeDocument/2006/relationships/image" Target="../media/image39.png"/><Relationship Id="rId7" Type="http://schemas.openxmlformats.org/officeDocument/2006/relationships/image" Target="../media/image25.jpe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1E9E65-E112-5A74-BC80-592E0AFA2CA6}"/>
              </a:ext>
            </a:extLst>
          </p:cNvPr>
          <p:cNvSpPr>
            <a:spLocks noGrp="1"/>
          </p:cNvSpPr>
          <p:nvPr>
            <p:ph type="subTitle" idx="1"/>
          </p:nvPr>
        </p:nvSpPr>
        <p:spPr>
          <a:xfrm>
            <a:off x="1180848" y="3363606"/>
            <a:ext cx="10061221" cy="1198580"/>
          </a:xfrm>
        </p:spPr>
        <p:txBody>
          <a:bodyPr vert="horz" lIns="91440" tIns="45720" rIns="91440" bIns="45720" rtlCol="0" anchor="t">
            <a:normAutofit/>
          </a:bodyPr>
          <a:lstStyle/>
          <a:p>
            <a:pPr>
              <a:spcBef>
                <a:spcPts val="2200"/>
              </a:spcBef>
            </a:pPr>
            <a:r>
              <a:rPr lang="en-US" sz="3200" b="1">
                <a:latin typeface="Aptos"/>
                <a:ea typeface="JetBrainsMono NF" panose="02000009000000000000" pitchFamily="49" charset="0"/>
                <a:cs typeface="JetBrainsMono NF" panose="02000009000000000000" pitchFamily="49" charset="0"/>
              </a:rPr>
              <a:t>Xinyu Lian</a:t>
            </a:r>
            <a:r>
              <a:rPr lang="en-US" sz="3200">
                <a:latin typeface="Aptos"/>
                <a:ea typeface="JetBrainsMono NF" panose="02000009000000000000" pitchFamily="49" charset="0"/>
                <a:cs typeface="JetBrainsMono NF" panose="02000009000000000000" pitchFamily="49" charset="0"/>
              </a:rPr>
              <a:t>, </a:t>
            </a:r>
            <a:r>
              <a:rPr lang="en-US" sz="3200" err="1">
                <a:latin typeface="Aptos"/>
                <a:ea typeface="JetBrainsMono NF" panose="02000009000000000000" pitchFamily="49" charset="0"/>
                <a:cs typeface="JetBrainsMono NF" panose="02000009000000000000" pitchFamily="49" charset="0"/>
              </a:rPr>
              <a:t>Yinfang</a:t>
            </a:r>
            <a:r>
              <a:rPr lang="en-US" sz="3200">
                <a:latin typeface="Aptos"/>
                <a:ea typeface="JetBrainsMono NF" panose="02000009000000000000" pitchFamily="49" charset="0"/>
                <a:cs typeface="JetBrainsMono NF" panose="02000009000000000000" pitchFamily="49" charset="0"/>
              </a:rPr>
              <a:t> Chen, </a:t>
            </a:r>
            <a:r>
              <a:rPr lang="en-US" sz="3200" err="1">
                <a:latin typeface="Aptos"/>
                <a:ea typeface="JetBrainsMono NF" panose="02000009000000000000" pitchFamily="49" charset="0"/>
                <a:cs typeface="JetBrainsMono NF" panose="02000009000000000000" pitchFamily="49" charset="0"/>
              </a:rPr>
              <a:t>Runxiang</a:t>
            </a:r>
            <a:r>
              <a:rPr lang="en-US" sz="3200">
                <a:latin typeface="Aptos"/>
                <a:ea typeface="JetBrainsMono NF" panose="02000009000000000000" pitchFamily="49" charset="0"/>
                <a:cs typeface="JetBrainsMono NF" panose="02000009000000000000" pitchFamily="49" charset="0"/>
              </a:rPr>
              <a:t> Cheng, Jie Huang, </a:t>
            </a:r>
          </a:p>
          <a:p>
            <a:pPr>
              <a:spcBef>
                <a:spcPts val="1200"/>
              </a:spcBef>
            </a:pPr>
            <a:r>
              <a:rPr lang="en-US" sz="3200">
                <a:latin typeface="Aptos"/>
                <a:ea typeface="JetBrainsMono NF" panose="02000009000000000000" pitchFamily="49" charset="0"/>
                <a:cs typeface="JetBrainsMono NF" panose="02000009000000000000" pitchFamily="49" charset="0"/>
              </a:rPr>
              <a:t>Parth Thakkar, </a:t>
            </a:r>
            <a:r>
              <a:rPr lang="en-US" sz="3200" err="1">
                <a:latin typeface="Aptos"/>
                <a:ea typeface="JetBrainsMono NF" panose="02000009000000000000" pitchFamily="49" charset="0"/>
                <a:cs typeface="JetBrainsMono NF" panose="02000009000000000000" pitchFamily="49" charset="0"/>
              </a:rPr>
              <a:t>Minjia</a:t>
            </a:r>
            <a:r>
              <a:rPr lang="en-US" sz="3200">
                <a:latin typeface="Aptos"/>
                <a:ea typeface="JetBrainsMono NF" panose="02000009000000000000" pitchFamily="49" charset="0"/>
                <a:cs typeface="JetBrainsMono NF" panose="02000009000000000000" pitchFamily="49" charset="0"/>
              </a:rPr>
              <a:t> Zhang, </a:t>
            </a:r>
            <a:r>
              <a:rPr lang="en-US" sz="3200" err="1">
                <a:latin typeface="Aptos"/>
                <a:ea typeface="JetBrainsMono NF" panose="02000009000000000000" pitchFamily="49" charset="0"/>
                <a:cs typeface="JetBrainsMono NF" panose="02000009000000000000" pitchFamily="49" charset="0"/>
              </a:rPr>
              <a:t>Tianyin</a:t>
            </a:r>
            <a:r>
              <a:rPr lang="en-US" sz="3200">
                <a:latin typeface="Aptos"/>
                <a:ea typeface="JetBrainsMono NF" panose="02000009000000000000" pitchFamily="49" charset="0"/>
                <a:cs typeface="JetBrainsMono NF" panose="02000009000000000000" pitchFamily="49" charset="0"/>
              </a:rPr>
              <a:t> Xu</a:t>
            </a:r>
          </a:p>
        </p:txBody>
      </p:sp>
      <p:pic>
        <p:nvPicPr>
          <p:cNvPr id="1026" name="Picture 2">
            <a:extLst>
              <a:ext uri="{FF2B5EF4-FFF2-40B4-BE49-F238E27FC236}">
                <a16:creationId xmlns:a16="http://schemas.microsoft.com/office/drawing/2014/main" id="{EDD922FC-6427-214D-147C-FE3DC157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193" y="5441689"/>
            <a:ext cx="2273242" cy="6187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FEF531-DE81-CA99-1140-4ADD9F2BE928}"/>
              </a:ext>
            </a:extLst>
          </p:cNvPr>
          <p:cNvSpPr>
            <a:spLocks noGrp="1"/>
          </p:cNvSpPr>
          <p:nvPr>
            <p:ph type="ctrTitle"/>
          </p:nvPr>
        </p:nvSpPr>
        <p:spPr>
          <a:xfrm>
            <a:off x="496527" y="1261859"/>
            <a:ext cx="11198941" cy="1734671"/>
          </a:xfrm>
        </p:spPr>
        <p:txBody>
          <a:bodyPr>
            <a:normAutofit/>
          </a:bodyPr>
          <a:lstStyle/>
          <a:p>
            <a:r>
              <a:rPr lang="en-US" sz="5800" b="1">
                <a:latin typeface="Aptos Display" panose="020B0004020202020204" pitchFamily="34" charset="0"/>
                <a:cs typeface="Arial"/>
              </a:rPr>
              <a:t>Large Language Models as Configuration Validators​</a:t>
            </a:r>
          </a:p>
        </p:txBody>
      </p:sp>
      <p:pic>
        <p:nvPicPr>
          <p:cNvPr id="4" name="Picture 2">
            <a:extLst>
              <a:ext uri="{FF2B5EF4-FFF2-40B4-BE49-F238E27FC236}">
                <a16:creationId xmlns:a16="http://schemas.microsoft.com/office/drawing/2014/main" id="{F9AE82BA-D9D0-1B7B-5E97-BF81B97B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5357" y="206435"/>
            <a:ext cx="780022" cy="775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6A5E5C-3522-7393-B7B1-9C27514EE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477" y="177560"/>
            <a:ext cx="818846" cy="81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D2C2D10-4C1A-E0FF-8456-D08D610B8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1386" y="167817"/>
            <a:ext cx="818846" cy="81450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FA1C00BA-9EF8-D251-00A6-6EDCEA7F601E}"/>
              </a:ext>
            </a:extLst>
          </p:cNvPr>
          <p:cNvSpPr txBox="1">
            <a:spLocks/>
          </p:cNvSpPr>
          <p:nvPr/>
        </p:nvSpPr>
        <p:spPr>
          <a:xfrm>
            <a:off x="1065388" y="4789649"/>
            <a:ext cx="10061221" cy="65200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2200"/>
              </a:spcBef>
            </a:pPr>
            <a:r>
              <a:rPr lang="en-US" sz="2800">
                <a:solidFill>
                  <a:schemeClr val="bg1">
                    <a:lumMod val="50000"/>
                  </a:schemeClr>
                </a:solidFill>
                <a:latin typeface="Helvetica" pitchFamily="2" charset="0"/>
                <a:ea typeface="JetBrainsMono NF" panose="02000009000000000000" pitchFamily="49" charset="0"/>
                <a:cs typeface="JetBrainsMono NF" panose="02000009000000000000" pitchFamily="49" charset="0"/>
              </a:rPr>
              <a:t>ICSE 2025 @ Ottawa</a:t>
            </a:r>
          </a:p>
        </p:txBody>
      </p:sp>
      <p:pic>
        <p:nvPicPr>
          <p:cNvPr id="1032" name="Picture 8">
            <a:extLst>
              <a:ext uri="{FF2B5EF4-FFF2-40B4-BE49-F238E27FC236}">
                <a16:creationId xmlns:a16="http://schemas.microsoft.com/office/drawing/2014/main" id="{C65E58AA-5DB5-01EA-4B10-01D5A6DF39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6497" y="5499851"/>
            <a:ext cx="2307128" cy="4806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D4254F1-8D6B-4D0A-D62D-ABE9C10881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338" y="5326902"/>
            <a:ext cx="1174828" cy="8195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154420-7732-0996-3A35-A4052304F41F}"/>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0" name="Rectangle 9">
            <a:extLst>
              <a:ext uri="{FF2B5EF4-FFF2-40B4-BE49-F238E27FC236}">
                <a16:creationId xmlns:a16="http://schemas.microsoft.com/office/drawing/2014/main" id="{0678556B-B02F-689C-9DA6-CF28A73ED97F}"/>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1" name="Rectangle 10">
            <a:extLst>
              <a:ext uri="{FF2B5EF4-FFF2-40B4-BE49-F238E27FC236}">
                <a16:creationId xmlns:a16="http://schemas.microsoft.com/office/drawing/2014/main" id="{E5775D3F-8052-CC58-106D-5EDF247B478A}"/>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3" name="Picture 12">
            <a:extLst>
              <a:ext uri="{FF2B5EF4-FFF2-40B4-BE49-F238E27FC236}">
                <a16:creationId xmlns:a16="http://schemas.microsoft.com/office/drawing/2014/main" id="{E499CC7C-B1A3-A89F-84E2-B932104E4D5A}"/>
              </a:ext>
            </a:extLst>
          </p:cNvPr>
          <p:cNvPicPr>
            <a:picLocks noChangeAspect="1"/>
          </p:cNvPicPr>
          <p:nvPr/>
        </p:nvPicPr>
        <p:blipFill>
          <a:blip r:embed="rId9"/>
          <a:stretch>
            <a:fillRect/>
          </a:stretch>
        </p:blipFill>
        <p:spPr>
          <a:xfrm>
            <a:off x="8854544" y="6608592"/>
            <a:ext cx="273135" cy="273135"/>
          </a:xfrm>
          <a:prstGeom prst="rect">
            <a:avLst/>
          </a:prstGeom>
        </p:spPr>
      </p:pic>
      <p:sp>
        <p:nvSpPr>
          <p:cNvPr id="14" name="Slide Number Placeholder 13">
            <a:extLst>
              <a:ext uri="{FF2B5EF4-FFF2-40B4-BE49-F238E27FC236}">
                <a16:creationId xmlns:a16="http://schemas.microsoft.com/office/drawing/2014/main" id="{BFD76D76-92BE-F4A9-68AF-77CF56EFE262}"/>
              </a:ext>
            </a:extLst>
          </p:cNvPr>
          <p:cNvSpPr>
            <a:spLocks noGrp="1"/>
          </p:cNvSpPr>
          <p:nvPr>
            <p:ph type="sldNum" sz="quarter" idx="12"/>
          </p:nvPr>
        </p:nvSpPr>
        <p:spPr/>
        <p:txBody>
          <a:bodyPr/>
          <a:lstStyle/>
          <a:p>
            <a:fld id="{FB2A6050-E894-0C46-987D-30E000431966}" type="slidenum">
              <a:rPr lang="en-US" smtClean="0"/>
              <a:t>1</a:t>
            </a:fld>
            <a:endParaRPr lang="en-US"/>
          </a:p>
        </p:txBody>
      </p:sp>
    </p:spTree>
    <p:extLst>
      <p:ext uri="{BB962C8B-B14F-4D97-AF65-F5344CB8AC3E}">
        <p14:creationId xmlns:p14="http://schemas.microsoft.com/office/powerpoint/2010/main" val="270545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9FB21-2FBB-F778-3895-2AA08D307DE9}"/>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81573371-ACCF-2FBC-16C1-F003B21DA644}"/>
              </a:ext>
            </a:extLst>
          </p:cNvPr>
          <p:cNvSpPr/>
          <p:nvPr/>
        </p:nvSpPr>
        <p:spPr>
          <a:xfrm>
            <a:off x="416278" y="2410960"/>
            <a:ext cx="5091024" cy="255945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9989A1F-768F-901A-85AD-B80F57D01E4A}"/>
              </a:ext>
            </a:extLst>
          </p:cNvPr>
          <p:cNvSpPr>
            <a:spLocks noGrp="1"/>
          </p:cNvSpPr>
          <p:nvPr>
            <p:ph type="sldNum" sz="quarter" idx="12"/>
          </p:nvPr>
        </p:nvSpPr>
        <p:spPr/>
        <p:txBody>
          <a:bodyPr/>
          <a:lstStyle/>
          <a:p>
            <a:fld id="{FB2A6050-E894-0C46-987D-30E000431966}" type="slidenum">
              <a:rPr lang="en-US" smtClean="0"/>
              <a:t>10</a:t>
            </a:fld>
            <a:endParaRPr lang="en-US"/>
          </a:p>
        </p:txBody>
      </p:sp>
      <p:sp>
        <p:nvSpPr>
          <p:cNvPr id="10" name="Rectangle 9">
            <a:extLst>
              <a:ext uri="{FF2B5EF4-FFF2-40B4-BE49-F238E27FC236}">
                <a16:creationId xmlns:a16="http://schemas.microsoft.com/office/drawing/2014/main" id="{14760722-7697-C8C8-6B6B-E60E74C8FE1E}"/>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39FE68A6-6887-7C83-BE37-CF8B4F01A967}"/>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288649F9-B752-9955-29D8-6A4764B3206F}"/>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2FCC93CE-2DC9-2FCE-51DA-81961C1BD52B}"/>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88C7A485-67F5-0229-FA09-197E8DE88598}"/>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10</a:t>
            </a:fld>
            <a:endParaRPr lang="en-US"/>
          </a:p>
        </p:txBody>
      </p:sp>
      <p:sp>
        <p:nvSpPr>
          <p:cNvPr id="4" name="TextBox 3">
            <a:extLst>
              <a:ext uri="{FF2B5EF4-FFF2-40B4-BE49-F238E27FC236}">
                <a16:creationId xmlns:a16="http://schemas.microsoft.com/office/drawing/2014/main" id="{93EFDCB1-E012-6F5E-2F10-D71C65E0640E}"/>
              </a:ext>
            </a:extLst>
          </p:cNvPr>
          <p:cNvSpPr txBox="1"/>
          <p:nvPr/>
        </p:nvSpPr>
        <p:spPr>
          <a:xfrm>
            <a:off x="543052" y="2827338"/>
            <a:ext cx="5091024" cy="2031325"/>
          </a:xfrm>
          <a:prstGeom prst="rect">
            <a:avLst/>
          </a:prstGeom>
          <a:noFill/>
        </p:spPr>
        <p:txBody>
          <a:bodyPr wrap="square">
            <a:spAutoFit/>
          </a:bodyPr>
          <a:lstStyle/>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"hasError": </a:t>
            </a:r>
            <a:r>
              <a:rPr lang="en-US" err="1">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"errParameter": [], </a:t>
            </a:r>
          </a:p>
          <a:p>
            <a:r>
              <a:rPr lang="en-US">
                <a:latin typeface="Consolas" panose="020B0609020204030204" pitchFamily="49" charset="0"/>
                <a:cs typeface="Consolas" panose="020B0609020204030204" pitchFamily="49" charset="0"/>
              </a:rPr>
              <a:t>	// </a:t>
            </a:r>
            <a:r>
              <a:rPr lang="en-US" i="1">
                <a:latin typeface="Consolas" panose="020B0609020204030204" pitchFamily="49" charset="0"/>
                <a:cs typeface="Consolas" panose="020B0609020204030204" pitchFamily="49" charset="0"/>
              </a:rPr>
              <a:t>parameters with errors</a:t>
            </a:r>
          </a:p>
          <a:p>
            <a:r>
              <a:rPr lang="en-US">
                <a:latin typeface="Consolas" panose="020B0609020204030204" pitchFamily="49" charset="0"/>
                <a:cs typeface="Consolas" panose="020B0609020204030204" pitchFamily="49" charset="0"/>
              </a:rPr>
              <a:t>  "reason": [], </a:t>
            </a:r>
          </a:p>
          <a:p>
            <a:r>
              <a:rPr lang="en-US">
                <a:latin typeface="Consolas" panose="020B0609020204030204" pitchFamily="49" charset="0"/>
                <a:cs typeface="Consolas" panose="020B0609020204030204" pitchFamily="49" charset="0"/>
              </a:rPr>
              <a:t>	// </a:t>
            </a:r>
            <a:r>
              <a:rPr lang="en-US" i="1">
                <a:latin typeface="Consolas" panose="020B0609020204030204" pitchFamily="49" charset="0"/>
                <a:cs typeface="Consolas" panose="020B0609020204030204" pitchFamily="49" charset="0"/>
              </a:rPr>
              <a:t>explanations for each error </a:t>
            </a:r>
          </a:p>
          <a:p>
            <a:r>
              <a:rPr lang="en-US">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D7F76BA6-94DB-2C57-A848-E107ECFA6812}"/>
              </a:ext>
            </a:extLst>
          </p:cNvPr>
          <p:cNvSpPr txBox="1"/>
          <p:nvPr/>
        </p:nvSpPr>
        <p:spPr>
          <a:xfrm>
            <a:off x="584560" y="2410959"/>
            <a:ext cx="3474483" cy="461665"/>
          </a:xfrm>
          <a:prstGeom prst="rect">
            <a:avLst/>
          </a:prstGeom>
          <a:noFill/>
        </p:spPr>
        <p:txBody>
          <a:bodyPr wrap="square" rtlCol="0">
            <a:spAutoFit/>
          </a:bodyPr>
          <a:lstStyle/>
          <a:p>
            <a:r>
              <a:rPr lang="en-US" sz="2400" b="1">
                <a:latin typeface="Aptos" panose="020B0004020202020204" pitchFamily="34" charset="0"/>
              </a:rPr>
              <a:t>Answer Template </a:t>
            </a:r>
          </a:p>
        </p:txBody>
      </p:sp>
      <p:sp>
        <p:nvSpPr>
          <p:cNvPr id="17" name="TextBox 16">
            <a:extLst>
              <a:ext uri="{FF2B5EF4-FFF2-40B4-BE49-F238E27FC236}">
                <a16:creationId xmlns:a16="http://schemas.microsoft.com/office/drawing/2014/main" id="{73102CBB-24F1-F072-206A-75F924C872C8}"/>
              </a:ext>
            </a:extLst>
          </p:cNvPr>
          <p:cNvSpPr txBox="1"/>
          <p:nvPr/>
        </p:nvSpPr>
        <p:spPr>
          <a:xfrm>
            <a:off x="5634076" y="1572020"/>
            <a:ext cx="6698894" cy="2800767"/>
          </a:xfrm>
          <a:prstGeom prst="rect">
            <a:avLst/>
          </a:prstGeom>
          <a:noFill/>
        </p:spPr>
        <p:txBody>
          <a:bodyPr wrap="square" lIns="91440" tIns="45720" rIns="91440" bIns="45720" rtlCol="0" anchor="t">
            <a:spAutoFit/>
          </a:bodyPr>
          <a:lstStyle/>
          <a:p>
            <a:r>
              <a:rPr lang="en-US" sz="2200" b="1">
                <a:latin typeface="Aptos"/>
              </a:rPr>
              <a:t>The response needs to follow the rules:</a:t>
            </a:r>
          </a:p>
          <a:p>
            <a:pPr marL="342900" indent="-342900">
              <a:buFont typeface="Arial" panose="020B0604020202020204" pitchFamily="34" charset="0"/>
              <a:buChar char="•"/>
            </a:pPr>
            <a:r>
              <a:rPr lang="en-US" sz="2200">
                <a:latin typeface="Aptos"/>
              </a:rPr>
              <a:t>If </a:t>
            </a:r>
            <a:r>
              <a:rPr lang="en-US" sz="2200" i="1" err="1">
                <a:highlight>
                  <a:srgbClr val="C0C0C0"/>
                </a:highlight>
                <a:latin typeface="Aptos"/>
              </a:rPr>
              <a:t>hasError</a:t>
            </a:r>
            <a:r>
              <a:rPr lang="en-US" sz="2200">
                <a:latin typeface="Aptos"/>
              </a:rPr>
              <a:t> is false, both </a:t>
            </a:r>
            <a:r>
              <a:rPr lang="en-US" sz="2200" i="1" err="1">
                <a:highlight>
                  <a:srgbClr val="C0C0C0"/>
                </a:highlight>
                <a:latin typeface="Aptos"/>
              </a:rPr>
              <a:t>errParameter</a:t>
            </a:r>
            <a:r>
              <a:rPr lang="en-US" sz="2200">
                <a:latin typeface="Aptos"/>
              </a:rPr>
              <a:t> and </a:t>
            </a:r>
            <a:r>
              <a:rPr lang="en-US" sz="2200" i="1">
                <a:highlight>
                  <a:srgbClr val="C0C0C0"/>
                </a:highlight>
                <a:latin typeface="Aptos"/>
              </a:rPr>
              <a:t>reason</a:t>
            </a:r>
            <a:r>
              <a:rPr lang="en-US" sz="2200">
                <a:latin typeface="Aptos"/>
              </a:rPr>
              <a:t> need to be empty.</a:t>
            </a:r>
          </a:p>
          <a:p>
            <a:pPr marL="342900" indent="-342900">
              <a:buFont typeface="Arial" panose="020B0604020202020204" pitchFamily="34" charset="0"/>
              <a:buChar char="•"/>
            </a:pPr>
            <a:r>
              <a:rPr lang="en-US" sz="2200">
                <a:latin typeface="Aptos"/>
              </a:rPr>
              <a:t>If </a:t>
            </a:r>
            <a:r>
              <a:rPr lang="en-US" sz="2200" i="1" err="1">
                <a:highlight>
                  <a:srgbClr val="C0C0C0"/>
                </a:highlight>
                <a:latin typeface="Aptos"/>
              </a:rPr>
              <a:t>hasError</a:t>
            </a:r>
            <a:r>
              <a:rPr lang="en-US" sz="2200">
                <a:latin typeface="Aptos"/>
              </a:rPr>
              <a:t> is true, the </a:t>
            </a:r>
            <a:r>
              <a:rPr lang="en-US" sz="2200" i="1" err="1">
                <a:highlight>
                  <a:srgbClr val="C0C0C0"/>
                </a:highlight>
                <a:latin typeface="Aptos"/>
              </a:rPr>
              <a:t>errParameter</a:t>
            </a:r>
            <a:r>
              <a:rPr lang="en-US" sz="2200">
                <a:latin typeface="Aptos"/>
              </a:rPr>
              <a:t> and </a:t>
            </a:r>
            <a:r>
              <a:rPr lang="en-US" sz="2200" i="1">
                <a:highlight>
                  <a:srgbClr val="C0C0C0"/>
                </a:highlight>
                <a:latin typeface="Aptos"/>
              </a:rPr>
              <a:t>reason</a:t>
            </a:r>
            <a:r>
              <a:rPr lang="en-US" sz="2200">
                <a:latin typeface="Aptos"/>
              </a:rPr>
              <a:t> must be non-empty lists of equal length.</a:t>
            </a:r>
          </a:p>
          <a:p>
            <a:pPr marL="342900" indent="-342900">
              <a:buFont typeface="Arial" panose="020B0604020202020204" pitchFamily="34" charset="0"/>
              <a:buChar char="•"/>
            </a:pPr>
            <a:r>
              <a:rPr lang="en-US" sz="2200" i="1" err="1">
                <a:highlight>
                  <a:srgbClr val="C0C0C0"/>
                </a:highlight>
                <a:latin typeface="Aptos"/>
              </a:rPr>
              <a:t>errParameter</a:t>
            </a:r>
            <a:r>
              <a:rPr lang="en-US" sz="2200">
                <a:latin typeface="Aptos"/>
              </a:rPr>
              <a:t> must not contain duplicate entries.</a:t>
            </a:r>
          </a:p>
          <a:p>
            <a:pPr marL="342900" indent="-342900">
              <a:buFont typeface="Arial" panose="020B0604020202020204" pitchFamily="34" charset="0"/>
              <a:buChar char="•"/>
            </a:pPr>
            <a:r>
              <a:rPr lang="en-US" sz="2200">
                <a:latin typeface="Aptos"/>
              </a:rPr>
              <a:t>…</a:t>
            </a:r>
            <a:endParaRPr lang="en-US" sz="2200">
              <a:latin typeface="Aptos" panose="020B0004020202020204" pitchFamily="34" charset="0"/>
            </a:endParaRPr>
          </a:p>
          <a:p>
            <a:endParaRPr lang="en-US" sz="2200">
              <a:latin typeface="Aptos" panose="020B0004020202020204" pitchFamily="34" charset="0"/>
            </a:endParaRPr>
          </a:p>
        </p:txBody>
      </p:sp>
      <p:sp>
        <p:nvSpPr>
          <p:cNvPr id="20" name="TextBox 19">
            <a:extLst>
              <a:ext uri="{FF2B5EF4-FFF2-40B4-BE49-F238E27FC236}">
                <a16:creationId xmlns:a16="http://schemas.microsoft.com/office/drawing/2014/main" id="{AAE21F91-7D57-F7A4-1388-7D3EA6807484}"/>
              </a:ext>
            </a:extLst>
          </p:cNvPr>
          <p:cNvSpPr txBox="1"/>
          <p:nvPr/>
        </p:nvSpPr>
        <p:spPr>
          <a:xfrm>
            <a:off x="5634076" y="5572552"/>
            <a:ext cx="6131858" cy="830997"/>
          </a:xfrm>
          <a:prstGeom prst="rect">
            <a:avLst/>
          </a:prstGeom>
          <a:noFill/>
        </p:spPr>
        <p:txBody>
          <a:bodyPr wrap="square">
            <a:spAutoFit/>
          </a:bodyPr>
          <a:lstStyle/>
          <a:p>
            <a:r>
              <a:rPr lang="en-US" sz="2400" b="0" i="0">
                <a:solidFill>
                  <a:srgbClr val="C00000"/>
                </a:solidFill>
                <a:effectLst/>
                <a:latin typeface="Aptos" panose="020B0004020202020204" pitchFamily="34" charset="0"/>
              </a:rPr>
              <a:t>In evaluation, </a:t>
            </a:r>
            <a:r>
              <a:rPr lang="en-US" sz="2400" b="1" i="0">
                <a:solidFill>
                  <a:srgbClr val="C00000"/>
                </a:solidFill>
                <a:effectLst/>
                <a:latin typeface="Aptos" panose="020B0004020202020204" pitchFamily="34" charset="0"/>
              </a:rPr>
              <a:t>5% </a:t>
            </a:r>
            <a:r>
              <a:rPr lang="en-US" sz="2400" b="0" i="0">
                <a:solidFill>
                  <a:srgbClr val="C00000"/>
                </a:solidFill>
                <a:effectLst/>
                <a:latin typeface="Aptos" panose="020B0004020202020204" pitchFamily="34" charset="0"/>
              </a:rPr>
              <a:t>of responses violated the rules and were retried by Ciri.</a:t>
            </a:r>
            <a:endParaRPr lang="en-US" sz="2400">
              <a:solidFill>
                <a:srgbClr val="C00000"/>
              </a:solidFill>
              <a:latin typeface="Aptos" panose="020B0004020202020204" pitchFamily="34" charset="0"/>
            </a:endParaRPr>
          </a:p>
        </p:txBody>
      </p:sp>
      <p:sp>
        <p:nvSpPr>
          <p:cNvPr id="2" name="Title 1">
            <a:extLst>
              <a:ext uri="{FF2B5EF4-FFF2-40B4-BE49-F238E27FC236}">
                <a16:creationId xmlns:a16="http://schemas.microsoft.com/office/drawing/2014/main" id="{92DE5FA8-230D-EF0D-479D-19B6C23D66A6}"/>
              </a:ext>
            </a:extLst>
          </p:cNvPr>
          <p:cNvSpPr txBox="1">
            <a:spLocks/>
          </p:cNvSpPr>
          <p:nvPr/>
        </p:nvSpPr>
        <p:spPr>
          <a:xfrm>
            <a:off x="321803" y="45372"/>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200" b="1" spc="-150">
              <a:latin typeface="Aptos Display"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7B904FC-012E-B072-FA66-50772162F0C7}"/>
              </a:ext>
            </a:extLst>
          </p:cNvPr>
          <p:cNvSpPr txBox="1"/>
          <p:nvPr/>
        </p:nvSpPr>
        <p:spPr>
          <a:xfrm>
            <a:off x="1588914" y="1918515"/>
            <a:ext cx="2745752" cy="492443"/>
          </a:xfrm>
          <a:prstGeom prst="rect">
            <a:avLst/>
          </a:prstGeom>
          <a:noFill/>
        </p:spPr>
        <p:txBody>
          <a:bodyPr wrap="none" rtlCol="0">
            <a:spAutoFit/>
          </a:bodyPr>
          <a:lstStyle/>
          <a:p>
            <a:r>
              <a:rPr lang="en-US" sz="2600">
                <a:latin typeface="Aptos" panose="020B0004020202020204" pitchFamily="34" charset="0"/>
              </a:rPr>
              <a:t>Structured format</a:t>
            </a:r>
          </a:p>
        </p:txBody>
      </p:sp>
      <p:sp>
        <p:nvSpPr>
          <p:cNvPr id="16" name="TextBox 15">
            <a:extLst>
              <a:ext uri="{FF2B5EF4-FFF2-40B4-BE49-F238E27FC236}">
                <a16:creationId xmlns:a16="http://schemas.microsoft.com/office/drawing/2014/main" id="{E4BBC0FE-AD42-F9F5-5A52-90C1BF51E9D8}"/>
              </a:ext>
            </a:extLst>
          </p:cNvPr>
          <p:cNvSpPr txBox="1"/>
          <p:nvPr/>
        </p:nvSpPr>
        <p:spPr>
          <a:xfrm>
            <a:off x="5632599" y="4440290"/>
            <a:ext cx="6448300" cy="1107996"/>
          </a:xfrm>
          <a:prstGeom prst="rect">
            <a:avLst/>
          </a:prstGeom>
          <a:noFill/>
        </p:spPr>
        <p:txBody>
          <a:bodyPr wrap="square">
            <a:spAutoFit/>
          </a:bodyPr>
          <a:lstStyle/>
          <a:p>
            <a:r>
              <a:rPr lang="en-US" sz="2200" b="1">
                <a:latin typeface="Aptos" panose="020B0004020202020204" pitchFamily="34" charset="0"/>
              </a:rPr>
              <a:t>Retry logic:</a:t>
            </a:r>
          </a:p>
          <a:p>
            <a:r>
              <a:rPr lang="en-US" sz="2200">
                <a:latin typeface="Aptos" panose="020B0004020202020204" pitchFamily="34" charset="0"/>
              </a:rPr>
              <a:t>If a response violates any rule, Ciri automatically retries until the LLM returns a fully valid output.</a:t>
            </a:r>
          </a:p>
        </p:txBody>
      </p:sp>
      <p:sp>
        <p:nvSpPr>
          <p:cNvPr id="6" name="Title 1">
            <a:extLst>
              <a:ext uri="{FF2B5EF4-FFF2-40B4-BE49-F238E27FC236}">
                <a16:creationId xmlns:a16="http://schemas.microsoft.com/office/drawing/2014/main" id="{DC6FCCD1-2222-421B-C0EA-15302F560DAE}"/>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panose="020B0004020202020204" pitchFamily="34" charset="0"/>
                <a:cs typeface="Calibri Light"/>
              </a:rPr>
              <a:t>Result Generation: Validation Against Hallucination</a:t>
            </a:r>
          </a:p>
        </p:txBody>
      </p:sp>
    </p:spTree>
    <p:extLst>
      <p:ext uri="{BB962C8B-B14F-4D97-AF65-F5344CB8AC3E}">
        <p14:creationId xmlns:p14="http://schemas.microsoft.com/office/powerpoint/2010/main" val="48237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B74F4-0859-0558-08CA-C9AF54B58A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4C6072-00AC-7CB5-62B4-7B5ED712C188}"/>
              </a:ext>
            </a:extLst>
          </p:cNvPr>
          <p:cNvSpPr>
            <a:spLocks noGrp="1"/>
          </p:cNvSpPr>
          <p:nvPr>
            <p:ph type="sldNum" sz="quarter" idx="12"/>
          </p:nvPr>
        </p:nvSpPr>
        <p:spPr/>
        <p:txBody>
          <a:bodyPr/>
          <a:lstStyle/>
          <a:p>
            <a:fld id="{FB2A6050-E894-0C46-987D-30E000431966}" type="slidenum">
              <a:rPr lang="en-US" smtClean="0"/>
              <a:t>11</a:t>
            </a:fld>
            <a:endParaRPr lang="en-US"/>
          </a:p>
        </p:txBody>
      </p:sp>
      <p:sp>
        <p:nvSpPr>
          <p:cNvPr id="10" name="Rectangle 9">
            <a:extLst>
              <a:ext uri="{FF2B5EF4-FFF2-40B4-BE49-F238E27FC236}">
                <a16:creationId xmlns:a16="http://schemas.microsoft.com/office/drawing/2014/main" id="{639B9990-3FE0-A181-942D-2DCE65CDC12E}"/>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D3D0820E-ED17-13F6-F652-DE2FB2FD6BA4}"/>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A56FE820-246B-B49E-B9BC-8FD7EE59CC0A}"/>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5E190CC0-63DE-37C5-9865-82810FFCD468}"/>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55C22F1E-169B-0FE2-C99D-DF2428B1342F}"/>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11</a:t>
            </a:fld>
            <a:endParaRPr lang="en-US"/>
          </a:p>
        </p:txBody>
      </p:sp>
      <p:sp>
        <p:nvSpPr>
          <p:cNvPr id="6" name="TextBox 5">
            <a:extLst>
              <a:ext uri="{FF2B5EF4-FFF2-40B4-BE49-F238E27FC236}">
                <a16:creationId xmlns:a16="http://schemas.microsoft.com/office/drawing/2014/main" id="{BD6FE427-4CAE-A2FC-3EB2-826ED6EB3256}"/>
              </a:ext>
            </a:extLst>
          </p:cNvPr>
          <p:cNvSpPr txBox="1"/>
          <p:nvPr/>
        </p:nvSpPr>
        <p:spPr>
          <a:xfrm>
            <a:off x="321803" y="1391088"/>
            <a:ext cx="11517896" cy="954107"/>
          </a:xfrm>
          <a:prstGeom prst="rect">
            <a:avLst/>
          </a:prstGeom>
          <a:noFill/>
        </p:spPr>
        <p:txBody>
          <a:bodyPr wrap="square" lIns="91440" tIns="45720" rIns="91440" bIns="45720" rtlCol="0" anchor="t">
            <a:spAutoFit/>
          </a:bodyPr>
          <a:lstStyle/>
          <a:p>
            <a:pPr marL="285750" indent="-285750">
              <a:spcBef>
                <a:spcPts val="1200"/>
              </a:spcBef>
              <a:buFont typeface="Arial" panose="020B0604020202020204" pitchFamily="34" charset="0"/>
              <a:buChar char="•"/>
            </a:pPr>
            <a:r>
              <a:rPr lang="en-US" sz="2800" b="1">
                <a:latin typeface="Aptos"/>
                <a:cs typeface="Arial"/>
              </a:rPr>
              <a:t>Dataset:</a:t>
            </a:r>
            <a:r>
              <a:rPr lang="en-US" sz="2800">
                <a:latin typeface="Aptos"/>
                <a:cs typeface="Arial"/>
              </a:rPr>
              <a:t> A misconfiguration dataset collected from prior work with 51 </a:t>
            </a:r>
            <a:r>
              <a:rPr lang="en-US" sz="2800" b="1">
                <a:latin typeface="Aptos"/>
                <a:cs typeface="Arial"/>
              </a:rPr>
              <a:t>real-world</a:t>
            </a:r>
            <a:r>
              <a:rPr lang="en-US" sz="2800">
                <a:latin typeface="Aptos"/>
                <a:cs typeface="Arial"/>
              </a:rPr>
              <a:t> configuration-induced failures of 5 open-source projects.</a:t>
            </a:r>
            <a:endParaRPr lang="en-US" sz="2800" b="1">
              <a:latin typeface="Aptos"/>
              <a:cs typeface="Arial"/>
            </a:endParaRPr>
          </a:p>
        </p:txBody>
      </p:sp>
      <p:sp>
        <p:nvSpPr>
          <p:cNvPr id="4" name="TextBox 3">
            <a:extLst>
              <a:ext uri="{FF2B5EF4-FFF2-40B4-BE49-F238E27FC236}">
                <a16:creationId xmlns:a16="http://schemas.microsoft.com/office/drawing/2014/main" id="{D0BBD4C8-D576-613D-F01D-F57E1CCEFD8F}"/>
              </a:ext>
            </a:extLst>
          </p:cNvPr>
          <p:cNvSpPr txBox="1"/>
          <p:nvPr/>
        </p:nvSpPr>
        <p:spPr>
          <a:xfrm>
            <a:off x="321803" y="2498859"/>
            <a:ext cx="11870197" cy="1862048"/>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US" sz="2800" b="1">
                <a:latin typeface="Aptos"/>
                <a:cs typeface="Arial"/>
              </a:rPr>
              <a:t>Comparison</a:t>
            </a:r>
            <a:endParaRPr lang="en-US" sz="2400" b="1">
              <a:latin typeface="Aptos"/>
              <a:cs typeface="Arial"/>
            </a:endParaRPr>
          </a:p>
          <a:p>
            <a:pPr marL="742950" lvl="1" indent="-285750">
              <a:spcBef>
                <a:spcPts val="600"/>
              </a:spcBef>
              <a:buFont typeface="Arial" panose="020B0604020202020204" pitchFamily="34" charset="0"/>
              <a:buChar char="•"/>
            </a:pPr>
            <a:r>
              <a:rPr lang="en-US" sz="2400" err="1">
                <a:latin typeface="Aptos"/>
                <a:cs typeface="Arial"/>
              </a:rPr>
              <a:t>ConfMiner</a:t>
            </a:r>
            <a:r>
              <a:rPr lang="en-US" sz="2400">
                <a:latin typeface="Aptos"/>
                <a:cs typeface="Arial"/>
              </a:rPr>
              <a:t> [1]: Learning configuration patterns from files and commits</a:t>
            </a:r>
          </a:p>
          <a:p>
            <a:pPr marL="742950" lvl="1" indent="-285750">
              <a:spcBef>
                <a:spcPts val="600"/>
              </a:spcBef>
              <a:buFont typeface="Arial" panose="020B0604020202020204" pitchFamily="34" charset="0"/>
              <a:buChar char="•"/>
            </a:pPr>
            <a:r>
              <a:rPr lang="en-US" sz="2400" err="1">
                <a:latin typeface="Aptos"/>
                <a:cs typeface="Arial"/>
              </a:rPr>
              <a:t>Ctest</a:t>
            </a:r>
            <a:r>
              <a:rPr lang="en-US" sz="2400">
                <a:latin typeface="Aptos"/>
                <a:cs typeface="Arial"/>
              </a:rPr>
              <a:t> [2]: Configuration testing</a:t>
            </a:r>
          </a:p>
          <a:p>
            <a:pPr>
              <a:spcBef>
                <a:spcPts val="600"/>
              </a:spcBef>
            </a:pPr>
            <a:endParaRPr lang="en-US" sz="2400">
              <a:latin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2DD9BAA-83EC-A431-CE10-E27336F273AA}"/>
              </a:ext>
            </a:extLst>
          </p:cNvPr>
          <p:cNvSpPr txBox="1"/>
          <p:nvPr/>
        </p:nvSpPr>
        <p:spPr>
          <a:xfrm>
            <a:off x="321803" y="6041634"/>
            <a:ext cx="11241742" cy="292388"/>
          </a:xfrm>
          <a:prstGeom prst="rect">
            <a:avLst/>
          </a:prstGeom>
          <a:noFill/>
        </p:spPr>
        <p:txBody>
          <a:bodyPr wrap="square" lIns="91440" tIns="45720" rIns="91440" bIns="45720" anchor="t">
            <a:spAutoFit/>
          </a:bodyPr>
          <a:lstStyle/>
          <a:p>
            <a:r>
              <a:rPr lang="en-US" sz="1300">
                <a:solidFill>
                  <a:schemeClr val="bg1">
                    <a:lumMod val="50000"/>
                  </a:schemeClr>
                </a:solidFill>
                <a:latin typeface="Aptos"/>
                <a:cs typeface="Arial"/>
              </a:rPr>
              <a:t>[1] Learning Patterns in Configuration, ASE, 2021. </a:t>
            </a:r>
          </a:p>
        </p:txBody>
      </p:sp>
      <p:sp>
        <p:nvSpPr>
          <p:cNvPr id="8" name="TextBox 7">
            <a:extLst>
              <a:ext uri="{FF2B5EF4-FFF2-40B4-BE49-F238E27FC236}">
                <a16:creationId xmlns:a16="http://schemas.microsoft.com/office/drawing/2014/main" id="{5B2144E2-21F0-075E-623E-7990AFB6109E}"/>
              </a:ext>
            </a:extLst>
          </p:cNvPr>
          <p:cNvSpPr txBox="1"/>
          <p:nvPr/>
        </p:nvSpPr>
        <p:spPr>
          <a:xfrm>
            <a:off x="321803" y="6288170"/>
            <a:ext cx="11517896" cy="292388"/>
          </a:xfrm>
          <a:prstGeom prst="rect">
            <a:avLst/>
          </a:prstGeom>
          <a:noFill/>
        </p:spPr>
        <p:txBody>
          <a:bodyPr wrap="square" lIns="91440" tIns="45720" rIns="91440" bIns="45720" anchor="t">
            <a:spAutoFit/>
          </a:bodyPr>
          <a:lstStyle/>
          <a:p>
            <a:r>
              <a:rPr lang="en-US" sz="1300">
                <a:solidFill>
                  <a:schemeClr val="bg1">
                    <a:lumMod val="50000"/>
                  </a:schemeClr>
                </a:solidFill>
                <a:latin typeface="Aptos"/>
                <a:cs typeface="Arial"/>
              </a:rPr>
              <a:t>[2] Testing Configuration Changes in Context to Prevent Production Failures, OSDI, 2020.</a:t>
            </a:r>
          </a:p>
        </p:txBody>
      </p:sp>
      <p:sp>
        <p:nvSpPr>
          <p:cNvPr id="12" name="TextBox 11">
            <a:extLst>
              <a:ext uri="{FF2B5EF4-FFF2-40B4-BE49-F238E27FC236}">
                <a16:creationId xmlns:a16="http://schemas.microsoft.com/office/drawing/2014/main" id="{A65E56B2-D03B-B3C9-CA53-7486860B6866}"/>
              </a:ext>
            </a:extLst>
          </p:cNvPr>
          <p:cNvSpPr txBox="1"/>
          <p:nvPr/>
        </p:nvSpPr>
        <p:spPr>
          <a:xfrm>
            <a:off x="321803" y="4104632"/>
            <a:ext cx="10930696" cy="1862048"/>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US" sz="2800" b="1">
                <a:latin typeface="Aptos"/>
                <a:cs typeface="Arial"/>
              </a:rPr>
              <a:t>Metrics</a:t>
            </a:r>
          </a:p>
          <a:p>
            <a:pPr marL="742950" lvl="1" indent="-285750">
              <a:spcBef>
                <a:spcPts val="600"/>
              </a:spcBef>
              <a:buFont typeface="Arial" panose="020B0604020202020204" pitchFamily="34" charset="0"/>
              <a:buChar char="•"/>
            </a:pPr>
            <a:r>
              <a:rPr lang="en-US" sz="2400">
                <a:latin typeface="Aptos"/>
                <a:cs typeface="Arial"/>
              </a:rPr>
              <a:t># Correct detection: Successfully pinpoint the misconfigurations.</a:t>
            </a:r>
          </a:p>
          <a:p>
            <a:pPr marL="742950" lvl="1" indent="-285750">
              <a:spcBef>
                <a:spcPts val="600"/>
              </a:spcBef>
              <a:buFont typeface="Arial" panose="020B0604020202020204" pitchFamily="34" charset="0"/>
              <a:buChar char="•"/>
            </a:pPr>
            <a:r>
              <a:rPr lang="en-US" sz="2400">
                <a:latin typeface="Aptos"/>
                <a:cs typeface="Arial"/>
              </a:rPr>
              <a:t># False alarm: Flags parameters that are not actually buggy.</a:t>
            </a:r>
          </a:p>
          <a:p>
            <a:pPr marL="742950" lvl="1" indent="-285750">
              <a:spcBef>
                <a:spcPts val="600"/>
              </a:spcBef>
              <a:buFont typeface="Arial" panose="020B0604020202020204" pitchFamily="34" charset="0"/>
              <a:buChar char="•"/>
            </a:pPr>
            <a:r>
              <a:rPr lang="en-US" sz="2400">
                <a:latin typeface="Aptos"/>
                <a:cs typeface="Arial"/>
              </a:rPr>
              <a:t># Missed detection: Fails to detect any misconfiguration.</a:t>
            </a:r>
          </a:p>
        </p:txBody>
      </p:sp>
      <p:sp>
        <p:nvSpPr>
          <p:cNvPr id="2" name="Title 1">
            <a:extLst>
              <a:ext uri="{FF2B5EF4-FFF2-40B4-BE49-F238E27FC236}">
                <a16:creationId xmlns:a16="http://schemas.microsoft.com/office/drawing/2014/main" id="{97F171B5-9E01-5880-4DD8-7A7D3AA900A6}"/>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panose="020B0004020202020204" pitchFamily="34" charset="0"/>
                <a:cs typeface="Calibri Light"/>
              </a:rPr>
              <a:t>Evaluation Methodology</a:t>
            </a:r>
          </a:p>
        </p:txBody>
      </p:sp>
    </p:spTree>
    <p:extLst>
      <p:ext uri="{BB962C8B-B14F-4D97-AF65-F5344CB8AC3E}">
        <p14:creationId xmlns:p14="http://schemas.microsoft.com/office/powerpoint/2010/main" val="20640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B74F4-0859-0558-08CA-C9AF54B58A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4C6072-00AC-7CB5-62B4-7B5ED712C188}"/>
              </a:ext>
            </a:extLst>
          </p:cNvPr>
          <p:cNvSpPr>
            <a:spLocks noGrp="1"/>
          </p:cNvSpPr>
          <p:nvPr>
            <p:ph type="sldNum" sz="quarter" idx="12"/>
          </p:nvPr>
        </p:nvSpPr>
        <p:spPr/>
        <p:txBody>
          <a:bodyPr/>
          <a:lstStyle/>
          <a:p>
            <a:fld id="{FB2A6050-E894-0C46-987D-30E000431966}" type="slidenum">
              <a:rPr lang="en-US" smtClean="0"/>
              <a:t>12</a:t>
            </a:fld>
            <a:endParaRPr lang="en-US"/>
          </a:p>
        </p:txBody>
      </p:sp>
      <p:sp>
        <p:nvSpPr>
          <p:cNvPr id="10" name="Rectangle 9">
            <a:extLst>
              <a:ext uri="{FF2B5EF4-FFF2-40B4-BE49-F238E27FC236}">
                <a16:creationId xmlns:a16="http://schemas.microsoft.com/office/drawing/2014/main" id="{639B9990-3FE0-A181-942D-2DCE65CDC12E}"/>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D3D0820E-ED17-13F6-F652-DE2FB2FD6BA4}"/>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A56FE820-246B-B49E-B9BC-8FD7EE59CC0A}"/>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5E190CC0-63DE-37C5-9865-82810FFCD468}"/>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55C22F1E-169B-0FE2-C99D-DF2428B1342F}"/>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12</a:t>
            </a:fld>
            <a:endParaRPr lang="en-US"/>
          </a:p>
        </p:txBody>
      </p:sp>
      <p:sp>
        <p:nvSpPr>
          <p:cNvPr id="16" name="TextBox 15">
            <a:extLst>
              <a:ext uri="{FF2B5EF4-FFF2-40B4-BE49-F238E27FC236}">
                <a16:creationId xmlns:a16="http://schemas.microsoft.com/office/drawing/2014/main" id="{EAB51F90-8977-1B8E-DCA9-B3F734AA3AFD}"/>
              </a:ext>
            </a:extLst>
          </p:cNvPr>
          <p:cNvSpPr txBox="1"/>
          <p:nvPr/>
        </p:nvSpPr>
        <p:spPr>
          <a:xfrm>
            <a:off x="321802" y="5032483"/>
            <a:ext cx="11529771" cy="461665"/>
          </a:xfrm>
          <a:prstGeom prst="rect">
            <a:avLst/>
          </a:prstGeom>
          <a:noFill/>
        </p:spPr>
        <p:txBody>
          <a:bodyPr wrap="square" lIns="91440" tIns="45720" rIns="91440" bIns="45720" anchor="t">
            <a:spAutoFit/>
          </a:bodyPr>
          <a:lstStyle/>
          <a:p>
            <a:pPr marL="742950" lvl="1" indent="-285750">
              <a:spcBef>
                <a:spcPts val="600"/>
              </a:spcBef>
              <a:buFont typeface="Arial" panose="020B0604020202020204" pitchFamily="34" charset="0"/>
              <a:buChar char="•"/>
            </a:pPr>
            <a:r>
              <a:rPr lang="en-US" sz="2400" dirty="0">
                <a:latin typeface="Aptos"/>
                <a:cs typeface="Arial"/>
              </a:rPr>
              <a:t>Ciri outperform </a:t>
            </a:r>
            <a:r>
              <a:rPr lang="en-US" sz="2400" dirty="0" err="1">
                <a:latin typeface="Aptos"/>
                <a:cs typeface="Arial"/>
              </a:rPr>
              <a:t>ConfMiner</a:t>
            </a:r>
            <a:r>
              <a:rPr lang="en-US" sz="2400" dirty="0">
                <a:latin typeface="Aptos"/>
                <a:cs typeface="Arial"/>
              </a:rPr>
              <a:t> and matches or exceed </a:t>
            </a:r>
            <a:r>
              <a:rPr lang="en-US" sz="2400" dirty="0" err="1">
                <a:latin typeface="Aptos"/>
                <a:cs typeface="Arial"/>
              </a:rPr>
              <a:t>Ctest’s</a:t>
            </a:r>
            <a:r>
              <a:rPr lang="en-US" sz="2400" dirty="0">
                <a:latin typeface="Aptos"/>
                <a:cs typeface="Arial"/>
              </a:rPr>
              <a:t> detection ability.</a:t>
            </a:r>
          </a:p>
        </p:txBody>
      </p:sp>
      <p:graphicFrame>
        <p:nvGraphicFramePr>
          <p:cNvPr id="9" name="Table 8">
            <a:extLst>
              <a:ext uri="{FF2B5EF4-FFF2-40B4-BE49-F238E27FC236}">
                <a16:creationId xmlns:a16="http://schemas.microsoft.com/office/drawing/2014/main" id="{493C9BDE-86C7-2AD2-FB90-2630F2DF33C5}"/>
              </a:ext>
            </a:extLst>
          </p:cNvPr>
          <p:cNvGraphicFramePr>
            <a:graphicFrameLocks noGrp="1"/>
          </p:cNvGraphicFramePr>
          <p:nvPr/>
        </p:nvGraphicFramePr>
        <p:xfrm>
          <a:off x="971377" y="1724947"/>
          <a:ext cx="9870795" cy="2682240"/>
        </p:xfrm>
        <a:graphic>
          <a:graphicData uri="http://schemas.openxmlformats.org/drawingml/2006/table">
            <a:tbl>
              <a:tblPr firstRow="1" bandRow="1">
                <a:tableStyleId>{EB344D84-9AFB-497E-A393-DC336BA19D2E}</a:tableStyleId>
              </a:tblPr>
              <a:tblGrid>
                <a:gridCol w="2650598">
                  <a:extLst>
                    <a:ext uri="{9D8B030D-6E8A-4147-A177-3AD203B41FA5}">
                      <a16:colId xmlns:a16="http://schemas.microsoft.com/office/drawing/2014/main" val="52759056"/>
                    </a:ext>
                  </a:extLst>
                </a:gridCol>
                <a:gridCol w="2315688">
                  <a:extLst>
                    <a:ext uri="{9D8B030D-6E8A-4147-A177-3AD203B41FA5}">
                      <a16:colId xmlns:a16="http://schemas.microsoft.com/office/drawing/2014/main" val="3953796877"/>
                    </a:ext>
                  </a:extLst>
                </a:gridCol>
                <a:gridCol w="1662546">
                  <a:extLst>
                    <a:ext uri="{9D8B030D-6E8A-4147-A177-3AD203B41FA5}">
                      <a16:colId xmlns:a16="http://schemas.microsoft.com/office/drawing/2014/main" val="168189181"/>
                    </a:ext>
                  </a:extLst>
                </a:gridCol>
                <a:gridCol w="1698171">
                  <a:extLst>
                    <a:ext uri="{9D8B030D-6E8A-4147-A177-3AD203B41FA5}">
                      <a16:colId xmlns:a16="http://schemas.microsoft.com/office/drawing/2014/main" val="2699048893"/>
                    </a:ext>
                  </a:extLst>
                </a:gridCol>
                <a:gridCol w="1543792">
                  <a:extLst>
                    <a:ext uri="{9D8B030D-6E8A-4147-A177-3AD203B41FA5}">
                      <a16:colId xmlns:a16="http://schemas.microsoft.com/office/drawing/2014/main" val="3140928020"/>
                    </a:ext>
                  </a:extLst>
                </a:gridCol>
              </a:tblGrid>
              <a:tr h="370840">
                <a:tc>
                  <a:txBody>
                    <a:bodyPr/>
                    <a:lstStyle/>
                    <a:p>
                      <a:r>
                        <a:rPr lang="en-US" sz="2000">
                          <a:latin typeface="Aptos"/>
                        </a:rPr>
                        <a:t>Technique</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 Correct </a:t>
                      </a:r>
                    </a:p>
                    <a:p>
                      <a:pPr algn="ctr"/>
                      <a:r>
                        <a:rPr lang="en-US" sz="2000">
                          <a:latin typeface="Aptos"/>
                        </a:rPr>
                        <a:t>detection</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 False alarm</a:t>
                      </a:r>
                      <a:endParaRPr lang="en-US"/>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 Missed detection</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Runtime</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213488"/>
                  </a:ext>
                </a:extLst>
              </a:tr>
              <a:tr h="370840">
                <a:tc>
                  <a:txBody>
                    <a:bodyPr/>
                    <a:lstStyle/>
                    <a:p>
                      <a:r>
                        <a:rPr lang="en-US" sz="2000">
                          <a:latin typeface="Aptos"/>
                        </a:rPr>
                        <a:t>Ciri (Claude-3-Opus)</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45 (88.2%)</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1</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5</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2—60 sec</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31513157"/>
                  </a:ext>
                </a:extLst>
              </a:tr>
              <a:tr h="370840">
                <a:tc>
                  <a:txBody>
                    <a:bodyPr/>
                    <a:lstStyle/>
                    <a:p>
                      <a:r>
                        <a:rPr lang="en-US" sz="2000">
                          <a:latin typeface="Aptos"/>
                        </a:rPr>
                        <a:t>Ciri (GPT-4-Turbo)</a:t>
                      </a:r>
                    </a:p>
                  </a:txBody>
                  <a:tcPr/>
                </a:tc>
                <a:tc>
                  <a:txBody>
                    <a:bodyPr/>
                    <a:lstStyle/>
                    <a:p>
                      <a:pPr algn="ctr"/>
                      <a:r>
                        <a:rPr lang="en-US" sz="2000">
                          <a:latin typeface="Aptos"/>
                        </a:rPr>
                        <a:t>41 (80.4%)</a:t>
                      </a:r>
                    </a:p>
                  </a:txBody>
                  <a:tcPr/>
                </a:tc>
                <a:tc>
                  <a:txBody>
                    <a:bodyPr/>
                    <a:lstStyle/>
                    <a:p>
                      <a:pPr algn="ctr"/>
                      <a:r>
                        <a:rPr lang="en-US" sz="2000">
                          <a:latin typeface="Aptos"/>
                        </a:rPr>
                        <a:t>2</a:t>
                      </a:r>
                    </a:p>
                  </a:txBody>
                  <a:tcPr/>
                </a:tc>
                <a:tc>
                  <a:txBody>
                    <a:bodyPr/>
                    <a:lstStyle/>
                    <a:p>
                      <a:pPr algn="ctr"/>
                      <a:r>
                        <a:rPr lang="en-US" sz="2000">
                          <a:latin typeface="Aptos"/>
                        </a:rPr>
                        <a:t>8</a:t>
                      </a:r>
                    </a:p>
                  </a:txBody>
                  <a:tcPr/>
                </a:tc>
                <a:tc>
                  <a:txBody>
                    <a:bodyPr/>
                    <a:lstStyle/>
                    <a:p>
                      <a:pPr algn="ctr"/>
                      <a:r>
                        <a:rPr lang="en-US" sz="2000">
                          <a:latin typeface="Aptos"/>
                        </a:rPr>
                        <a:t>15-40 sec</a:t>
                      </a:r>
                    </a:p>
                  </a:txBody>
                  <a:tcPr/>
                </a:tc>
                <a:extLst>
                  <a:ext uri="{0D108BD9-81ED-4DB2-BD59-A6C34878D82A}">
                    <a16:rowId xmlns:a16="http://schemas.microsoft.com/office/drawing/2014/main" val="650024977"/>
                  </a:ext>
                </a:extLst>
              </a:tr>
              <a:tr h="370840">
                <a:tc>
                  <a:txBody>
                    <a:bodyPr/>
                    <a:lstStyle/>
                    <a:p>
                      <a:r>
                        <a:rPr lang="en-US" sz="2000">
                          <a:latin typeface="Aptos"/>
                        </a:rPr>
                        <a:t>Ciri (CodeLlama-34B)</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39 (76.5%)</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1</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11</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30-70 sec</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528783"/>
                  </a:ext>
                </a:extLst>
              </a:tr>
              <a:tr h="370840">
                <a:tc>
                  <a:txBody>
                    <a:bodyPr/>
                    <a:lstStyle/>
                    <a:p>
                      <a:r>
                        <a:rPr lang="en-US" sz="2000" err="1">
                          <a:latin typeface="Aptos" panose="020B0004020202020204" pitchFamily="34" charset="0"/>
                        </a:rPr>
                        <a:t>ConfMiner</a:t>
                      </a:r>
                      <a:endParaRPr lang="en-US" sz="2000">
                        <a:latin typeface="Aptos" panose="020B0004020202020204" pitchFamily="34" charset="0"/>
                      </a:endParaRP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27 (52.3%)</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N.R</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N.R.</a:t>
                      </a:r>
                    </a:p>
                  </a:txBody>
                  <a:tcPr>
                    <a:lnT w="38100" cap="flat" cmpd="sng" algn="ctr">
                      <a:solidFill>
                        <a:schemeClr val="tx1"/>
                      </a:solidFill>
                      <a:prstDash val="solid"/>
                      <a:round/>
                      <a:headEnd type="none" w="med" len="med"/>
                      <a:tailEnd type="none" w="med" len="med"/>
                    </a:lnT>
                  </a:tcPr>
                </a:tc>
                <a:tc>
                  <a:txBody>
                    <a:bodyPr/>
                    <a:lstStyle/>
                    <a:p>
                      <a:pPr algn="ctr"/>
                      <a:r>
                        <a:rPr lang="en-US" sz="2000">
                          <a:latin typeface="Aptos"/>
                        </a:rPr>
                        <a:t>N.R</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60343414"/>
                  </a:ext>
                </a:extLst>
              </a:tr>
              <a:tr h="370840">
                <a:tc>
                  <a:txBody>
                    <a:bodyPr/>
                    <a:lstStyle/>
                    <a:p>
                      <a:r>
                        <a:rPr lang="en-US" sz="2000" err="1">
                          <a:latin typeface="Aptos" panose="020B0004020202020204" pitchFamily="34" charset="0"/>
                        </a:rPr>
                        <a:t>Ctest</a:t>
                      </a:r>
                      <a:endParaRPr lang="en-US" sz="2000">
                        <a:latin typeface="Aptos" panose="020B0004020202020204" pitchFamily="34" charset="0"/>
                      </a:endParaRP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41 (80.4%)</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N.R.</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N.R.</a:t>
                      </a:r>
                    </a:p>
                  </a:txBody>
                  <a:tcPr>
                    <a:lnB w="38100" cap="flat" cmpd="sng" algn="ctr">
                      <a:solidFill>
                        <a:schemeClr val="tx1"/>
                      </a:solidFill>
                      <a:prstDash val="solid"/>
                      <a:round/>
                      <a:headEnd type="none" w="med" len="med"/>
                      <a:tailEnd type="none" w="med" len="med"/>
                    </a:lnB>
                  </a:tcPr>
                </a:tc>
                <a:tc>
                  <a:txBody>
                    <a:bodyPr/>
                    <a:lstStyle/>
                    <a:p>
                      <a:pPr algn="ctr"/>
                      <a:r>
                        <a:rPr lang="en-US" sz="2000">
                          <a:latin typeface="Aptos"/>
                        </a:rPr>
                        <a:t>20-230 min</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0626474"/>
                  </a:ext>
                </a:extLst>
              </a:tr>
            </a:tbl>
          </a:graphicData>
        </a:graphic>
      </p:graphicFrame>
      <p:sp>
        <p:nvSpPr>
          <p:cNvPr id="17" name="TextBox 16">
            <a:extLst>
              <a:ext uri="{FF2B5EF4-FFF2-40B4-BE49-F238E27FC236}">
                <a16:creationId xmlns:a16="http://schemas.microsoft.com/office/drawing/2014/main" id="{29DDECAC-128E-EAC9-86D8-9B6362260C03}"/>
              </a:ext>
            </a:extLst>
          </p:cNvPr>
          <p:cNvSpPr txBox="1"/>
          <p:nvPr/>
        </p:nvSpPr>
        <p:spPr>
          <a:xfrm>
            <a:off x="321802" y="5551916"/>
            <a:ext cx="11076709" cy="461665"/>
          </a:xfrm>
          <a:prstGeom prst="rect">
            <a:avLst/>
          </a:prstGeom>
          <a:noFill/>
        </p:spPr>
        <p:txBody>
          <a:bodyPr wrap="square">
            <a:spAutoFit/>
          </a:bodyPr>
          <a:lstStyle/>
          <a:p>
            <a:pPr marL="742950" lvl="1" indent="-285750">
              <a:spcBef>
                <a:spcPts val="600"/>
              </a:spcBef>
              <a:buFont typeface="Arial" panose="020B0604020202020204" pitchFamily="34" charset="0"/>
              <a:buChar char="•"/>
            </a:pPr>
            <a:r>
              <a:rPr lang="en-US" sz="2400" dirty="0">
                <a:latin typeface="Aptos" panose="020B0004020202020204" pitchFamily="34" charset="0"/>
                <a:cs typeface="Arial" panose="020B0604020202020204" pitchFamily="34" charset="0"/>
              </a:rPr>
              <a:t>Ciri delivering feedback in tens of seconds rather than minutes or hours.</a:t>
            </a:r>
          </a:p>
        </p:txBody>
      </p:sp>
      <p:sp>
        <p:nvSpPr>
          <p:cNvPr id="19" name="Rounded Rectangle 18">
            <a:extLst>
              <a:ext uri="{FF2B5EF4-FFF2-40B4-BE49-F238E27FC236}">
                <a16:creationId xmlns:a16="http://schemas.microsoft.com/office/drawing/2014/main" id="{F6C2E753-7BFD-9AD7-D8A3-436F3AD79876}"/>
              </a:ext>
            </a:extLst>
          </p:cNvPr>
          <p:cNvSpPr/>
          <p:nvPr/>
        </p:nvSpPr>
        <p:spPr>
          <a:xfrm>
            <a:off x="855024" y="1707396"/>
            <a:ext cx="4904509" cy="2775801"/>
          </a:xfrm>
          <a:prstGeom prst="roundRect">
            <a:avLst>
              <a:gd name="adj" fmla="val 9822"/>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B3F9902-058C-349F-CB99-3DAE4FD60828}"/>
              </a:ext>
            </a:extLst>
          </p:cNvPr>
          <p:cNvSpPr/>
          <p:nvPr/>
        </p:nvSpPr>
        <p:spPr>
          <a:xfrm>
            <a:off x="9334005" y="1561542"/>
            <a:ext cx="1624520" cy="2921655"/>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C405FC2-8FD3-5668-0516-19D9A36DFC47}"/>
              </a:ext>
            </a:extLst>
          </p:cNvPr>
          <p:cNvGrpSpPr/>
          <p:nvPr/>
        </p:nvGrpSpPr>
        <p:grpSpPr>
          <a:xfrm>
            <a:off x="9301656" y="426374"/>
            <a:ext cx="4362953" cy="701798"/>
            <a:chOff x="9853449" y="368567"/>
            <a:chExt cx="4362953" cy="701798"/>
          </a:xfrm>
        </p:grpSpPr>
        <p:sp>
          <p:nvSpPr>
            <p:cNvPr id="5" name="Rectangle: Rounded Corners 4">
              <a:extLst>
                <a:ext uri="{FF2B5EF4-FFF2-40B4-BE49-F238E27FC236}">
                  <a16:creationId xmlns:a16="http://schemas.microsoft.com/office/drawing/2014/main" id="{93990506-0E9B-8BE3-713D-B55B4687D4FD}"/>
                </a:ext>
              </a:extLst>
            </p:cNvPr>
            <p:cNvSpPr/>
            <p:nvPr/>
          </p:nvSpPr>
          <p:spPr>
            <a:xfrm>
              <a:off x="10285159" y="368567"/>
              <a:ext cx="2400044" cy="699409"/>
            </a:xfrm>
            <a:prstGeom prst="roundRect">
              <a:avLst/>
            </a:prstGeom>
            <a:solidFill>
              <a:schemeClr val="bg1"/>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ea typeface="Calibri"/>
                  <a:cs typeface="Calibri"/>
                </a:rPr>
                <a:t>F</a:t>
              </a:r>
              <a:endParaRPr lang="en-US"/>
            </a:p>
          </p:txBody>
        </p:sp>
        <p:sp>
          <p:nvSpPr>
            <p:cNvPr id="6" name="TextBox 18">
              <a:extLst>
                <a:ext uri="{FF2B5EF4-FFF2-40B4-BE49-F238E27FC236}">
                  <a16:creationId xmlns:a16="http://schemas.microsoft.com/office/drawing/2014/main" id="{EB09383B-80F2-C880-9380-0EBE8D59E1A1}"/>
                </a:ext>
              </a:extLst>
            </p:cNvPr>
            <p:cNvSpPr txBox="1"/>
            <p:nvPr/>
          </p:nvSpPr>
          <p:spPr>
            <a:xfrm>
              <a:off x="9854684" y="371143"/>
              <a:ext cx="4361718" cy="369332"/>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spcBef>
                  <a:spcPts val="600"/>
                </a:spcBef>
                <a:buFont typeface="Arial"/>
                <a:buChar char="•"/>
              </a:pPr>
              <a:r>
                <a:rPr lang="en-US">
                  <a:solidFill>
                    <a:schemeClr val="bg1">
                      <a:lumMod val="49000"/>
                    </a:schemeClr>
                  </a:solidFill>
                  <a:latin typeface="Aptos"/>
                  <a:cs typeface="Arial"/>
                </a:rPr>
                <a:t>Few-shot learning</a:t>
              </a:r>
              <a:endParaRPr lang="en-US">
                <a:solidFill>
                  <a:schemeClr val="bg1">
                    <a:lumMod val="49000"/>
                  </a:schemeClr>
                </a:solidFill>
                <a:latin typeface="Aptos"/>
                <a:ea typeface="Calibri"/>
                <a:cs typeface="Calibri"/>
              </a:endParaRPr>
            </a:p>
          </p:txBody>
        </p:sp>
        <p:sp>
          <p:nvSpPr>
            <p:cNvPr id="7" name="TextBox 31">
              <a:extLst>
                <a:ext uri="{FF2B5EF4-FFF2-40B4-BE49-F238E27FC236}">
                  <a16:creationId xmlns:a16="http://schemas.microsoft.com/office/drawing/2014/main" id="{63F191CD-3E53-E358-0E1F-635EC4DB61BB}"/>
                </a:ext>
              </a:extLst>
            </p:cNvPr>
            <p:cNvSpPr txBox="1"/>
            <p:nvPr/>
          </p:nvSpPr>
          <p:spPr>
            <a:xfrm>
              <a:off x="9853449" y="740979"/>
              <a:ext cx="4114800" cy="3293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nSpc>
                  <a:spcPts val="1800"/>
                </a:lnSpc>
                <a:buFont typeface="Arial"/>
                <a:buChar char="•"/>
              </a:pPr>
              <a:r>
                <a:rPr lang="en-US">
                  <a:solidFill>
                    <a:schemeClr val="bg1">
                      <a:lumMod val="49000"/>
                    </a:schemeClr>
                  </a:solidFill>
                  <a:latin typeface="Aptos"/>
                  <a:cs typeface="Arial"/>
                </a:rPr>
                <a:t>Code augmentation</a:t>
              </a:r>
              <a:endParaRPr lang="en-US">
                <a:solidFill>
                  <a:schemeClr val="bg1">
                    <a:lumMod val="49000"/>
                  </a:schemeClr>
                </a:solidFill>
                <a:cs typeface="Arial"/>
              </a:endParaRPr>
            </a:p>
          </p:txBody>
        </p:sp>
      </p:grpSp>
      <p:sp>
        <p:nvSpPr>
          <p:cNvPr id="2" name="Title 1">
            <a:extLst>
              <a:ext uri="{FF2B5EF4-FFF2-40B4-BE49-F238E27FC236}">
                <a16:creationId xmlns:a16="http://schemas.microsoft.com/office/drawing/2014/main" id="{5AD7DA9F-D9B6-C526-0CA0-B49D5DC90CC8}"/>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panose="020B0004020202020204" pitchFamily="34" charset="0"/>
                <a:cs typeface="Calibri Light"/>
              </a:rPr>
              <a:t>Ciri can detect real-world misconfigurations</a:t>
            </a:r>
            <a:endParaRPr lang="en-US" sz="4200" b="1" spc="-150" dirty="0">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17768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19" grpId="1"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E9CCA-4B5D-8E22-11AF-F5493E6BDB8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ACC87F0-981F-42F0-F08E-B5CCC5BA31FB}"/>
              </a:ext>
            </a:extLst>
          </p:cNvPr>
          <p:cNvPicPr>
            <a:picLocks noChangeAspect="1"/>
          </p:cNvPicPr>
          <p:nvPr/>
        </p:nvPicPr>
        <p:blipFill>
          <a:blip r:embed="rId3"/>
          <a:stretch>
            <a:fillRect/>
          </a:stretch>
        </p:blipFill>
        <p:spPr>
          <a:xfrm>
            <a:off x="553025" y="974071"/>
            <a:ext cx="8917547" cy="5573467"/>
          </a:xfrm>
          <a:prstGeom prst="rect">
            <a:avLst/>
          </a:prstGeom>
        </p:spPr>
      </p:pic>
      <p:sp>
        <p:nvSpPr>
          <p:cNvPr id="3" name="Slide Number Placeholder 2">
            <a:extLst>
              <a:ext uri="{FF2B5EF4-FFF2-40B4-BE49-F238E27FC236}">
                <a16:creationId xmlns:a16="http://schemas.microsoft.com/office/drawing/2014/main" id="{58FB70B3-A9B8-D41F-28D1-D374998025EE}"/>
              </a:ext>
            </a:extLst>
          </p:cNvPr>
          <p:cNvSpPr>
            <a:spLocks noGrp="1"/>
          </p:cNvSpPr>
          <p:nvPr>
            <p:ph type="sldNum" sz="quarter" idx="12"/>
          </p:nvPr>
        </p:nvSpPr>
        <p:spPr/>
        <p:txBody>
          <a:bodyPr/>
          <a:lstStyle/>
          <a:p>
            <a:fld id="{FB2A6050-E894-0C46-987D-30E000431966}" type="slidenum">
              <a:rPr lang="en-US" smtClean="0"/>
              <a:t>13</a:t>
            </a:fld>
            <a:endParaRPr lang="en-US"/>
          </a:p>
        </p:txBody>
      </p:sp>
      <p:sp>
        <p:nvSpPr>
          <p:cNvPr id="10" name="Rectangle 9">
            <a:extLst>
              <a:ext uri="{FF2B5EF4-FFF2-40B4-BE49-F238E27FC236}">
                <a16:creationId xmlns:a16="http://schemas.microsoft.com/office/drawing/2014/main" id="{C276FC70-2753-7A76-D4D5-1192A8AC0739}"/>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53F03EAF-3F3C-E39D-452E-5ED8F5888484}"/>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5B2CFB63-83F1-ED1F-06EE-8C8AF59FDECB}"/>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6E958961-6C1F-A1A7-F74E-015DFF5DE6B9}"/>
              </a:ext>
            </a:extLst>
          </p:cNvPr>
          <p:cNvPicPr>
            <a:picLocks noChangeAspect="1"/>
          </p:cNvPicPr>
          <p:nvPr/>
        </p:nvPicPr>
        <p:blipFill>
          <a:blip r:embed="rId4"/>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432218F3-CF54-D4B0-1DA3-7A13F0C3CB9F}"/>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13</a:t>
            </a:fld>
            <a:endParaRPr lang="en-US"/>
          </a:p>
        </p:txBody>
      </p:sp>
      <p:pic>
        <p:nvPicPr>
          <p:cNvPr id="18" name="Picture 17">
            <a:extLst>
              <a:ext uri="{FF2B5EF4-FFF2-40B4-BE49-F238E27FC236}">
                <a16:creationId xmlns:a16="http://schemas.microsoft.com/office/drawing/2014/main" id="{F2EF7B62-1FE8-6436-07EF-D08BC591972E}"/>
              </a:ext>
            </a:extLst>
          </p:cNvPr>
          <p:cNvPicPr>
            <a:picLocks noChangeAspect="1"/>
          </p:cNvPicPr>
          <p:nvPr/>
        </p:nvPicPr>
        <p:blipFill>
          <a:blip r:embed="rId5"/>
          <a:stretch>
            <a:fillRect/>
          </a:stretch>
        </p:blipFill>
        <p:spPr>
          <a:xfrm>
            <a:off x="6179087" y="5976561"/>
            <a:ext cx="409788" cy="409788"/>
          </a:xfrm>
          <a:prstGeom prst="rect">
            <a:avLst/>
          </a:prstGeom>
        </p:spPr>
      </p:pic>
      <p:pic>
        <p:nvPicPr>
          <p:cNvPr id="20" name="Picture 19">
            <a:extLst>
              <a:ext uri="{FF2B5EF4-FFF2-40B4-BE49-F238E27FC236}">
                <a16:creationId xmlns:a16="http://schemas.microsoft.com/office/drawing/2014/main" id="{E49CF0AA-9549-8383-FB7C-63F736742B6D}"/>
              </a:ext>
            </a:extLst>
          </p:cNvPr>
          <p:cNvPicPr>
            <a:picLocks noChangeAspect="1"/>
          </p:cNvPicPr>
          <p:nvPr/>
        </p:nvPicPr>
        <p:blipFill>
          <a:blip r:embed="rId5"/>
          <a:stretch>
            <a:fillRect/>
          </a:stretch>
        </p:blipFill>
        <p:spPr>
          <a:xfrm>
            <a:off x="7234672" y="5430366"/>
            <a:ext cx="409788" cy="409788"/>
          </a:xfrm>
          <a:prstGeom prst="rect">
            <a:avLst/>
          </a:prstGeom>
        </p:spPr>
      </p:pic>
      <p:sp>
        <p:nvSpPr>
          <p:cNvPr id="23" name="TextBox 22">
            <a:extLst>
              <a:ext uri="{FF2B5EF4-FFF2-40B4-BE49-F238E27FC236}">
                <a16:creationId xmlns:a16="http://schemas.microsoft.com/office/drawing/2014/main" id="{28A98AC2-4C71-08C2-80BF-35688F04F7EA}"/>
              </a:ext>
            </a:extLst>
          </p:cNvPr>
          <p:cNvSpPr txBox="1"/>
          <p:nvPr/>
        </p:nvSpPr>
        <p:spPr>
          <a:xfrm>
            <a:off x="8218229" y="2388294"/>
            <a:ext cx="4074480" cy="1015663"/>
          </a:xfrm>
          <a:prstGeom prst="rect">
            <a:avLst/>
          </a:prstGeom>
          <a:noFill/>
        </p:spPr>
        <p:txBody>
          <a:bodyPr wrap="square">
            <a:spAutoFit/>
          </a:bodyPr>
          <a:lstStyle/>
          <a:p>
            <a:r>
              <a:rPr lang="en-US" sz="2000" dirty="0">
                <a:latin typeface="Aptos" panose="020B0004020202020204" pitchFamily="34" charset="0"/>
              </a:rPr>
              <a:t>LLMs are limited in detecting misconfigurations of </a:t>
            </a:r>
            <a:r>
              <a:rPr lang="en-US" sz="2000" b="1" dirty="0">
                <a:latin typeface="Aptos" panose="020B0004020202020204" pitchFamily="34" charset="0"/>
              </a:rPr>
              <a:t>dependency</a:t>
            </a:r>
            <a:r>
              <a:rPr lang="en-US" sz="2000" dirty="0">
                <a:latin typeface="Aptos" panose="020B0004020202020204" pitchFamily="34" charset="0"/>
              </a:rPr>
              <a:t> and </a:t>
            </a:r>
            <a:r>
              <a:rPr lang="en-US" sz="2000" b="1" dirty="0">
                <a:latin typeface="Aptos" panose="020B0004020202020204" pitchFamily="34" charset="0"/>
              </a:rPr>
              <a:t>version violations</a:t>
            </a:r>
            <a:r>
              <a:rPr lang="en-US" sz="2000" dirty="0">
                <a:latin typeface="Aptos" panose="020B0004020202020204" pitchFamily="34" charset="0"/>
              </a:rPr>
              <a:t> type.</a:t>
            </a:r>
          </a:p>
        </p:txBody>
      </p:sp>
      <p:sp>
        <p:nvSpPr>
          <p:cNvPr id="4" name="Rounded Rectangle 3">
            <a:extLst>
              <a:ext uri="{FF2B5EF4-FFF2-40B4-BE49-F238E27FC236}">
                <a16:creationId xmlns:a16="http://schemas.microsoft.com/office/drawing/2014/main" id="{59DDEEDB-EA32-2613-B91B-2D9E1BF35413}"/>
              </a:ext>
            </a:extLst>
          </p:cNvPr>
          <p:cNvSpPr/>
          <p:nvPr/>
        </p:nvSpPr>
        <p:spPr>
          <a:xfrm>
            <a:off x="5687220" y="5373101"/>
            <a:ext cx="1957240" cy="52431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5410B8-BB4A-DF7A-EA38-2BB4F2CAF4A0}"/>
                  </a:ext>
                </a:extLst>
              </p:cNvPr>
              <p:cNvSpPr txBox="1"/>
              <p:nvPr/>
            </p:nvSpPr>
            <p:spPr>
              <a:xfrm>
                <a:off x="7618702" y="3429000"/>
                <a:ext cx="4911502" cy="784830"/>
              </a:xfrm>
              <a:prstGeom prst="rect">
                <a:avLst/>
              </a:prstGeom>
              <a:noFill/>
            </p:spPr>
            <p:txBody>
              <a:bodyPr wrap="square">
                <a:spAutoFit/>
              </a:bodyPr>
              <a:lstStyle/>
              <a:p>
                <a:pPr marL="800100" lvl="1" indent="-342900">
                  <a:spcBef>
                    <a:spcPts val="600"/>
                  </a:spcBef>
                  <a:buFont typeface="Arial" panose="020B0604020202020204" pitchFamily="34" charset="0"/>
                  <a:buChar char="•"/>
                </a:pPr>
                <a:r>
                  <a:rPr lang="en-US" sz="2000" dirty="0">
                    <a:latin typeface="Aptos" panose="020B0004020202020204" pitchFamily="34" charset="0"/>
                  </a:rPr>
                  <a:t>Value dependency</a:t>
                </a:r>
              </a:p>
              <a:p>
                <a:pPr marL="1257300" lvl="2" indent="-342900">
                  <a:spcBef>
                    <a:spcPts val="600"/>
                  </a:spcBef>
                  <a:buFont typeface="Arial" panose="020B0604020202020204" pitchFamily="34" charset="0"/>
                  <a:buChar char="•"/>
                </a:pPr>
                <a:r>
                  <a:rPr lang="en-US" sz="2000" dirty="0">
                    <a:solidFill>
                      <a:schemeClr val="accent2">
                        <a:lumMod val="50000"/>
                      </a:schemeClr>
                    </a:solidFill>
                    <a:latin typeface="Aptos" panose="020B0004020202020204" pitchFamily="34" charset="0"/>
                  </a:rPr>
                  <a:t>e.g., </a:t>
                </a:r>
                <a14:m>
                  <m:oMath xmlns:m="http://schemas.openxmlformats.org/officeDocument/2006/math">
                    <m:sSub>
                      <m:sSubPr>
                        <m:ctrlPr>
                          <a:rPr lang="en-US" sz="2000" i="1">
                            <a:solidFill>
                              <a:schemeClr val="accent2">
                                <a:lumMod val="50000"/>
                              </a:schemeClr>
                            </a:solidFill>
                            <a:latin typeface="Cambria Math" panose="02040503050406030204" pitchFamily="18" charset="0"/>
                          </a:rPr>
                        </m:ctrlPr>
                      </m:sSubPr>
                      <m:e>
                        <m:r>
                          <a:rPr lang="en-US" sz="2000" i="1">
                            <a:solidFill>
                              <a:schemeClr val="accent2">
                                <a:lumMod val="50000"/>
                              </a:schemeClr>
                            </a:solidFill>
                            <a:latin typeface="Cambria Math" panose="02040503050406030204" pitchFamily="18" charset="0"/>
                          </a:rPr>
                          <m:t>𝑉𝑎𝑙𝑢𝑒</m:t>
                        </m:r>
                        <m:r>
                          <a:rPr lang="en-US" sz="2000" i="1">
                            <a:solidFill>
                              <a:schemeClr val="accent2">
                                <a:lumMod val="50000"/>
                              </a:schemeClr>
                            </a:solidFill>
                            <a:latin typeface="Cambria Math" panose="02040503050406030204" pitchFamily="18" charset="0"/>
                          </a:rPr>
                          <m:t> (</m:t>
                        </m:r>
                        <m:r>
                          <a:rPr lang="en-US" sz="2000" i="1">
                            <a:solidFill>
                              <a:schemeClr val="accent2">
                                <a:lumMod val="50000"/>
                              </a:schemeClr>
                            </a:solidFill>
                            <a:latin typeface="Cambria Math" panose="02040503050406030204" pitchFamily="18" charset="0"/>
                          </a:rPr>
                          <m:t>𝑃</m:t>
                        </m:r>
                      </m:e>
                      <m:sub>
                        <m:r>
                          <a:rPr lang="en-US" sz="2000" i="1">
                            <a:solidFill>
                              <a:schemeClr val="accent2">
                                <a:lumMod val="50000"/>
                              </a:schemeClr>
                            </a:solidFill>
                            <a:latin typeface="Cambria Math" panose="02040503050406030204" pitchFamily="18" charset="0"/>
                          </a:rPr>
                          <m:t>𝐴</m:t>
                        </m:r>
                      </m:sub>
                    </m:sSub>
                    <m:r>
                      <a:rPr lang="en-US" sz="2000" i="1" smtClean="0">
                        <a:solidFill>
                          <a:schemeClr val="accent2">
                            <a:lumMod val="50000"/>
                          </a:schemeClr>
                        </a:solidFill>
                        <a:latin typeface="Cambria Math" panose="02040503050406030204" pitchFamily="18" charset="0"/>
                      </a:rPr>
                      <m:t>)</m:t>
                    </m:r>
                    <m:r>
                      <a:rPr lang="en-US" sz="2000" i="1" smtClean="0">
                        <a:solidFill>
                          <a:schemeClr val="accent2">
                            <a:lumMod val="50000"/>
                          </a:schemeClr>
                        </a:solidFill>
                        <a:latin typeface="Cambria Math" panose="02040503050406030204" pitchFamily="18" charset="0"/>
                        <a:ea typeface="Cambria Math" panose="02040503050406030204" pitchFamily="18" charset="0"/>
                      </a:rPr>
                      <m:t>&gt;</m:t>
                    </m:r>
                    <m:r>
                      <a:rPr lang="en-US" sz="2000" i="1">
                        <a:solidFill>
                          <a:schemeClr val="accent2">
                            <a:lumMod val="50000"/>
                          </a:schemeClr>
                        </a:solidFill>
                        <a:latin typeface="Cambria Math" panose="02040503050406030204" pitchFamily="18" charset="0"/>
                        <a:ea typeface="Cambria Math" panose="02040503050406030204" pitchFamily="18" charset="0"/>
                      </a:rPr>
                      <m:t>𝑉𝑎𝑙𝑢𝑒</m:t>
                    </m:r>
                    <m:r>
                      <a:rPr lang="en-US" sz="2000" i="1">
                        <a:solidFill>
                          <a:schemeClr val="accent2">
                            <a:lumMod val="50000"/>
                          </a:schemeClr>
                        </a:solidFill>
                        <a:latin typeface="Cambria Math" panose="02040503050406030204" pitchFamily="18" charset="0"/>
                        <a:ea typeface="Cambria Math" panose="02040503050406030204" pitchFamily="18" charset="0"/>
                      </a:rPr>
                      <m:t> (</m:t>
                    </m:r>
                    <m:sSub>
                      <m:sSubPr>
                        <m:ctrlPr>
                          <a:rPr lang="en-US" sz="2000" i="1">
                            <a:solidFill>
                              <a:schemeClr val="accent2">
                                <a:lumMod val="50000"/>
                              </a:schemeClr>
                            </a:solidFill>
                            <a:latin typeface="Cambria Math" panose="02040503050406030204" pitchFamily="18" charset="0"/>
                            <a:ea typeface="Cambria Math" panose="02040503050406030204" pitchFamily="18" charset="0"/>
                          </a:rPr>
                        </m:ctrlPr>
                      </m:sSubPr>
                      <m:e>
                        <m:r>
                          <a:rPr lang="en-US" sz="2000" i="1">
                            <a:solidFill>
                              <a:schemeClr val="accent2">
                                <a:lumMod val="50000"/>
                              </a:schemeClr>
                            </a:solidFill>
                            <a:latin typeface="Cambria Math" panose="02040503050406030204" pitchFamily="18" charset="0"/>
                            <a:ea typeface="Cambria Math" panose="02040503050406030204" pitchFamily="18" charset="0"/>
                          </a:rPr>
                          <m:t>𝑃</m:t>
                        </m:r>
                      </m:e>
                      <m:sub>
                        <m:r>
                          <a:rPr lang="en-US" sz="2000" i="1">
                            <a:solidFill>
                              <a:schemeClr val="accent2">
                                <a:lumMod val="50000"/>
                              </a:schemeClr>
                            </a:solidFill>
                            <a:latin typeface="Cambria Math" panose="02040503050406030204" pitchFamily="18" charset="0"/>
                            <a:ea typeface="Cambria Math" panose="02040503050406030204" pitchFamily="18" charset="0"/>
                          </a:rPr>
                          <m:t>𝐵</m:t>
                        </m:r>
                      </m:sub>
                    </m:sSub>
                    <m:r>
                      <a:rPr lang="en-US" sz="2000" i="1">
                        <a:solidFill>
                          <a:schemeClr val="accent2">
                            <a:lumMod val="50000"/>
                          </a:schemeClr>
                        </a:solidFill>
                        <a:latin typeface="Cambria Math" panose="02040503050406030204" pitchFamily="18" charset="0"/>
                        <a:ea typeface="Cambria Math" panose="02040503050406030204" pitchFamily="18" charset="0"/>
                      </a:rPr>
                      <m:t>)</m:t>
                    </m:r>
                  </m:oMath>
                </a14:m>
                <a:endParaRPr lang="en-US" sz="2000" dirty="0">
                  <a:solidFill>
                    <a:schemeClr val="accent2">
                      <a:lumMod val="50000"/>
                    </a:schemeClr>
                  </a:solidFill>
                  <a:latin typeface="Georgia" panose="02040502050405020303" pitchFamily="18" charset="0"/>
                </a:endParaRPr>
              </a:p>
            </p:txBody>
          </p:sp>
        </mc:Choice>
        <mc:Fallback>
          <p:sp>
            <p:nvSpPr>
              <p:cNvPr id="7" name="TextBox 6">
                <a:extLst>
                  <a:ext uri="{FF2B5EF4-FFF2-40B4-BE49-F238E27FC236}">
                    <a16:creationId xmlns:a16="http://schemas.microsoft.com/office/drawing/2014/main" id="{EE5410B8-BB4A-DF7A-EA38-2BB4F2CAF4A0}"/>
                  </a:ext>
                </a:extLst>
              </p:cNvPr>
              <p:cNvSpPr txBox="1">
                <a:spLocks noRot="1" noChangeAspect="1" noMove="1" noResize="1" noEditPoints="1" noAdjustHandles="1" noChangeArrowheads="1" noChangeShapeType="1" noTextEdit="1"/>
              </p:cNvSpPr>
              <p:nvPr/>
            </p:nvSpPr>
            <p:spPr>
              <a:xfrm>
                <a:off x="7618702" y="3429000"/>
                <a:ext cx="4911502" cy="784830"/>
              </a:xfrm>
              <a:prstGeom prst="rect">
                <a:avLst/>
              </a:prstGeom>
              <a:blipFill>
                <a:blip r:embed="rId6"/>
                <a:stretch>
                  <a:fillRect t="-4839" b="-14516"/>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D096449E-5C28-5A28-C1D6-0DD76655A477}"/>
              </a:ext>
            </a:extLst>
          </p:cNvPr>
          <p:cNvSpPr/>
          <p:nvPr/>
        </p:nvSpPr>
        <p:spPr>
          <a:xfrm>
            <a:off x="5020888" y="5925976"/>
            <a:ext cx="1567987" cy="52431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0AC55BC-D0FF-FA0A-4645-74AEF7577408}"/>
                  </a:ext>
                </a:extLst>
              </p:cNvPr>
              <p:cNvSpPr txBox="1"/>
              <p:nvPr/>
            </p:nvSpPr>
            <p:spPr>
              <a:xfrm>
                <a:off x="7847816" y="4385529"/>
                <a:ext cx="4911502" cy="784830"/>
              </a:xfrm>
              <a:prstGeom prst="rect">
                <a:avLst/>
              </a:prstGeom>
              <a:noFill/>
            </p:spPr>
            <p:txBody>
              <a:bodyPr wrap="square">
                <a:spAutoFit/>
              </a:bodyPr>
              <a:lstStyle/>
              <a:p>
                <a:pPr marL="800100" lvl="1" indent="-342900">
                  <a:spcBef>
                    <a:spcPts val="600"/>
                  </a:spcBef>
                  <a:buFont typeface="Arial" panose="020B0604020202020204" pitchFamily="34" charset="0"/>
                  <a:buChar char="•"/>
                </a:pPr>
                <a:r>
                  <a:rPr lang="en-US" sz="2000" dirty="0">
                    <a:latin typeface="Aptos" panose="020B0004020202020204" pitchFamily="34" charset="0"/>
                  </a:rPr>
                  <a:t>Control flow  dependency</a:t>
                </a:r>
              </a:p>
              <a:p>
                <a:pPr marL="1257300" lvl="2" indent="-342900">
                  <a:spcBef>
                    <a:spcPts val="600"/>
                  </a:spcBef>
                  <a:buFont typeface="Arial" panose="020B0604020202020204" pitchFamily="34" charset="0"/>
                  <a:buChar char="•"/>
                </a:pPr>
                <a14:m>
                  <m:oMath xmlns:m="http://schemas.openxmlformats.org/officeDocument/2006/math">
                    <m:sSub>
                      <m:sSubPr>
                        <m:ctrlPr>
                          <a:rPr lang="en-US" sz="2000" i="1">
                            <a:solidFill>
                              <a:schemeClr val="accent2">
                                <a:lumMod val="50000"/>
                              </a:schemeClr>
                            </a:solidFill>
                            <a:latin typeface="Cambria Math" panose="02040503050406030204" pitchFamily="18" charset="0"/>
                          </a:rPr>
                        </m:ctrlPr>
                      </m:sSubPr>
                      <m:e>
                        <m:r>
                          <m:rPr>
                            <m:nor/>
                          </m:rPr>
                          <a:rPr lang="en-US" sz="2000" dirty="0">
                            <a:solidFill>
                              <a:schemeClr val="accent2">
                                <a:lumMod val="50000"/>
                              </a:schemeClr>
                            </a:solidFill>
                            <a:latin typeface="Aptos" panose="020B0004020202020204" pitchFamily="34" charset="0"/>
                          </a:rPr>
                          <m:t>e</m:t>
                        </m:r>
                        <m:r>
                          <m:rPr>
                            <m:nor/>
                          </m:rPr>
                          <a:rPr lang="en-US" sz="2000" dirty="0">
                            <a:solidFill>
                              <a:schemeClr val="accent2">
                                <a:lumMod val="50000"/>
                              </a:schemeClr>
                            </a:solidFill>
                            <a:latin typeface="Aptos" panose="020B0004020202020204" pitchFamily="34" charset="0"/>
                          </a:rPr>
                          <m:t>.</m:t>
                        </m:r>
                        <m:r>
                          <m:rPr>
                            <m:nor/>
                          </m:rPr>
                          <a:rPr lang="en-US" sz="2000" dirty="0">
                            <a:solidFill>
                              <a:schemeClr val="accent2">
                                <a:lumMod val="50000"/>
                              </a:schemeClr>
                            </a:solidFill>
                            <a:latin typeface="Aptos" panose="020B0004020202020204" pitchFamily="34" charset="0"/>
                          </a:rPr>
                          <m:t>g</m:t>
                        </m:r>
                        <m:r>
                          <m:rPr>
                            <m:nor/>
                          </m:rPr>
                          <a:rPr lang="en-US" sz="2000" dirty="0">
                            <a:solidFill>
                              <a:schemeClr val="accent2">
                                <a:lumMod val="50000"/>
                              </a:schemeClr>
                            </a:solidFill>
                            <a:latin typeface="Aptos" panose="020B0004020202020204" pitchFamily="34" charset="0"/>
                          </a:rPr>
                          <m:t>.,</m:t>
                        </m:r>
                        <m:r>
                          <a:rPr lang="en-US" sz="2000" i="1">
                            <a:solidFill>
                              <a:schemeClr val="accent2">
                                <a:lumMod val="50000"/>
                              </a:schemeClr>
                            </a:solidFill>
                            <a:latin typeface="Cambria Math" panose="02040503050406030204" pitchFamily="18" charset="0"/>
                          </a:rPr>
                          <m:t> </m:t>
                        </m:r>
                        <m:r>
                          <a:rPr lang="en-US" sz="2000" b="0" i="1" smtClean="0">
                            <a:solidFill>
                              <a:schemeClr val="accent2">
                                <a:lumMod val="50000"/>
                              </a:schemeClr>
                            </a:solidFill>
                            <a:latin typeface="Cambria Math" panose="02040503050406030204" pitchFamily="18" charset="0"/>
                          </a:rPr>
                          <m:t> </m:t>
                        </m:r>
                        <m:r>
                          <a:rPr lang="en-US" sz="2000" i="1">
                            <a:solidFill>
                              <a:schemeClr val="accent2">
                                <a:lumMod val="50000"/>
                              </a:schemeClr>
                            </a:solidFill>
                            <a:latin typeface="Cambria Math" panose="02040503050406030204" pitchFamily="18" charset="0"/>
                          </a:rPr>
                          <m:t>𝑃</m:t>
                        </m:r>
                      </m:e>
                      <m:sub>
                        <m:r>
                          <a:rPr lang="en-US" sz="2000" i="1">
                            <a:solidFill>
                              <a:schemeClr val="accent2">
                                <a:lumMod val="50000"/>
                              </a:schemeClr>
                            </a:solidFill>
                            <a:latin typeface="Cambria Math" panose="02040503050406030204" pitchFamily="18" charset="0"/>
                          </a:rPr>
                          <m:t>𝐴</m:t>
                        </m:r>
                      </m:sub>
                    </m:sSub>
                    <m:r>
                      <a:rPr lang="en-US" sz="2000" i="1">
                        <a:solidFill>
                          <a:schemeClr val="accent2">
                            <a:lumMod val="50000"/>
                          </a:schemeClr>
                        </a:solidFill>
                        <a:latin typeface="Cambria Math" panose="02040503050406030204" pitchFamily="18" charset="0"/>
                      </a:rPr>
                      <m:t> </m:t>
                    </m:r>
                    <m:r>
                      <a:rPr lang="en-US" sz="2000" i="1">
                        <a:solidFill>
                          <a:schemeClr val="accent2">
                            <a:lumMod val="50000"/>
                          </a:schemeClr>
                        </a:solidFill>
                        <a:latin typeface="Cambria Math" panose="02040503050406030204" pitchFamily="18" charset="0"/>
                      </a:rPr>
                      <m:t>𝑤h𝑒𝑛</m:t>
                    </m:r>
                    <m:r>
                      <a:rPr lang="en-US" sz="2000" i="1">
                        <a:solidFill>
                          <a:schemeClr val="accent2">
                            <a:lumMod val="50000"/>
                          </a:schemeClr>
                        </a:solidFill>
                        <a:latin typeface="Cambria Math" panose="02040503050406030204" pitchFamily="18" charset="0"/>
                      </a:rPr>
                      <m:t> </m:t>
                    </m:r>
                    <m:sSub>
                      <m:sSubPr>
                        <m:ctrlPr>
                          <a:rPr lang="en-US" sz="2000" i="1">
                            <a:solidFill>
                              <a:schemeClr val="accent2">
                                <a:lumMod val="50000"/>
                              </a:schemeClr>
                            </a:solidFill>
                            <a:latin typeface="Cambria Math" panose="02040503050406030204" pitchFamily="18" charset="0"/>
                          </a:rPr>
                        </m:ctrlPr>
                      </m:sSubPr>
                      <m:e>
                        <m:r>
                          <a:rPr lang="en-US" sz="2000" i="1">
                            <a:solidFill>
                              <a:schemeClr val="accent2">
                                <a:lumMod val="50000"/>
                              </a:schemeClr>
                            </a:solidFill>
                            <a:latin typeface="Cambria Math" panose="02040503050406030204" pitchFamily="18" charset="0"/>
                          </a:rPr>
                          <m:t>𝑃</m:t>
                        </m:r>
                      </m:e>
                      <m:sub>
                        <m:r>
                          <a:rPr lang="en-US" sz="2000" i="1">
                            <a:solidFill>
                              <a:schemeClr val="accent2">
                                <a:lumMod val="50000"/>
                              </a:schemeClr>
                            </a:solidFill>
                            <a:latin typeface="Cambria Math" panose="02040503050406030204" pitchFamily="18" charset="0"/>
                          </a:rPr>
                          <m:t>𝐵</m:t>
                        </m:r>
                      </m:sub>
                    </m:sSub>
                    <m:r>
                      <a:rPr lang="en-US" sz="2000" i="1">
                        <a:solidFill>
                          <a:schemeClr val="accent2">
                            <a:lumMod val="50000"/>
                          </a:schemeClr>
                        </a:solidFill>
                        <a:latin typeface="Cambria Math" panose="02040503050406030204" pitchFamily="18" charset="0"/>
                      </a:rPr>
                      <m:t> </m:t>
                    </m:r>
                    <m:r>
                      <a:rPr lang="en-US" sz="2000" i="1">
                        <a:solidFill>
                          <a:schemeClr val="accent2">
                            <a:lumMod val="50000"/>
                          </a:schemeClr>
                        </a:solidFill>
                        <a:latin typeface="Cambria Math" panose="02040503050406030204" pitchFamily="18" charset="0"/>
                        <a:ea typeface="Cambria Math" panose="02040503050406030204" pitchFamily="18" charset="0"/>
                      </a:rPr>
                      <m:t>=</m:t>
                    </m:r>
                    <m:r>
                      <a:rPr lang="en-US" sz="2000" i="1">
                        <a:solidFill>
                          <a:schemeClr val="accent2">
                            <a:lumMod val="50000"/>
                          </a:schemeClr>
                        </a:solidFill>
                        <a:latin typeface="Cambria Math" panose="02040503050406030204" pitchFamily="18" charset="0"/>
                        <a:ea typeface="Cambria Math" panose="02040503050406030204" pitchFamily="18" charset="0"/>
                      </a:rPr>
                      <m:t>𝑉</m:t>
                    </m:r>
                  </m:oMath>
                </a14:m>
                <a:endParaRPr lang="en-US" sz="2000" dirty="0">
                  <a:solidFill>
                    <a:schemeClr val="accent2">
                      <a:lumMod val="50000"/>
                    </a:schemeClr>
                  </a:solidFill>
                  <a:latin typeface="Georgia" panose="02040502050405020303" pitchFamily="18" charset="0"/>
                </a:endParaRPr>
              </a:p>
            </p:txBody>
          </p:sp>
        </mc:Choice>
        <mc:Fallback>
          <p:sp>
            <p:nvSpPr>
              <p:cNvPr id="9" name="TextBox 8">
                <a:extLst>
                  <a:ext uri="{FF2B5EF4-FFF2-40B4-BE49-F238E27FC236}">
                    <a16:creationId xmlns:a16="http://schemas.microsoft.com/office/drawing/2014/main" id="{10AC55BC-D0FF-FA0A-4645-74AEF7577408}"/>
                  </a:ext>
                </a:extLst>
              </p:cNvPr>
              <p:cNvSpPr txBox="1">
                <a:spLocks noRot="1" noChangeAspect="1" noMove="1" noResize="1" noEditPoints="1" noAdjustHandles="1" noChangeArrowheads="1" noChangeShapeType="1" noTextEdit="1"/>
              </p:cNvSpPr>
              <p:nvPr/>
            </p:nvSpPr>
            <p:spPr>
              <a:xfrm>
                <a:off x="7847816" y="4385529"/>
                <a:ext cx="4911502" cy="784830"/>
              </a:xfrm>
              <a:prstGeom prst="rect">
                <a:avLst/>
              </a:prstGeom>
              <a:blipFill>
                <a:blip r:embed="rId7"/>
                <a:stretch>
                  <a:fillRect t="-4762" b="-9524"/>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2B1304C9-381A-4F0F-BF08-6936D46989EE}"/>
              </a:ext>
            </a:extLst>
          </p:cNvPr>
          <p:cNvSpPr/>
          <p:nvPr/>
        </p:nvSpPr>
        <p:spPr>
          <a:xfrm>
            <a:off x="6311867" y="4526922"/>
            <a:ext cx="1925953" cy="50456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412576-7AE0-4834-8707-25746F243C8F}"/>
                  </a:ext>
                </a:extLst>
              </p:cNvPr>
              <p:cNvSpPr txBox="1"/>
              <p:nvPr/>
            </p:nvSpPr>
            <p:spPr>
              <a:xfrm>
                <a:off x="7847816" y="5339894"/>
                <a:ext cx="4911502" cy="784830"/>
              </a:xfrm>
              <a:prstGeom prst="rect">
                <a:avLst/>
              </a:prstGeom>
              <a:noFill/>
            </p:spPr>
            <p:txBody>
              <a:bodyPr wrap="square">
                <a:spAutoFit/>
              </a:bodyPr>
              <a:lstStyle/>
              <a:p>
                <a:pPr marL="800100" lvl="1" indent="-342900">
                  <a:spcBef>
                    <a:spcPts val="600"/>
                  </a:spcBef>
                  <a:buFont typeface="Arial" panose="020B0604020202020204" pitchFamily="34" charset="0"/>
                  <a:buChar char="•"/>
                </a:pPr>
                <a:r>
                  <a:rPr lang="en-US" sz="2000" dirty="0">
                    <a:latin typeface="Aptos" panose="020B0004020202020204" pitchFamily="34" charset="0"/>
                  </a:rPr>
                  <a:t>Version (Parameter Change)</a:t>
                </a:r>
              </a:p>
              <a:p>
                <a:pPr marL="1257300" lvl="2" indent="-342900">
                  <a:spcBef>
                    <a:spcPts val="600"/>
                  </a:spcBef>
                  <a:buFont typeface="Arial" panose="020B0604020202020204" pitchFamily="34" charset="0"/>
                  <a:buChar char="•"/>
                </a:pPr>
                <a:r>
                  <a:rPr lang="en-US" sz="2000" dirty="0">
                    <a:solidFill>
                      <a:schemeClr val="accent2">
                        <a:lumMod val="50000"/>
                      </a:schemeClr>
                    </a:solidFill>
                    <a:latin typeface="Aptos" panose="020B0004020202020204" pitchFamily="34" charset="0"/>
                  </a:rPr>
                  <a:t>e.g., </a:t>
                </a:r>
                <a14:m>
                  <m:oMath xmlns:m="http://schemas.openxmlformats.org/officeDocument/2006/math">
                    <m:sSub>
                      <m:sSubPr>
                        <m:ctrlPr>
                          <a:rPr lang="en-US" sz="2000" i="1">
                            <a:solidFill>
                              <a:schemeClr val="accent2">
                                <a:lumMod val="50000"/>
                              </a:schemeClr>
                            </a:solidFill>
                            <a:latin typeface="Cambria Math" panose="02040503050406030204" pitchFamily="18" charset="0"/>
                          </a:rPr>
                        </m:ctrlPr>
                      </m:sSubPr>
                      <m:e>
                        <m:r>
                          <a:rPr lang="en-US" sz="2000" i="1">
                            <a:solidFill>
                              <a:schemeClr val="accent2">
                                <a:lumMod val="50000"/>
                              </a:schemeClr>
                            </a:solidFill>
                            <a:latin typeface="Cambria Math" panose="02040503050406030204" pitchFamily="18" charset="0"/>
                          </a:rPr>
                          <m:t>𝑃</m:t>
                        </m:r>
                      </m:e>
                      <m:sub>
                        <m:r>
                          <a:rPr lang="en-US" sz="2000" i="1">
                            <a:solidFill>
                              <a:schemeClr val="accent2">
                                <a:lumMod val="50000"/>
                              </a:schemeClr>
                            </a:solidFill>
                            <a:latin typeface="Cambria Math" panose="02040503050406030204" pitchFamily="18" charset="0"/>
                          </a:rPr>
                          <m:t>𝐴</m:t>
                        </m:r>
                      </m:sub>
                    </m:sSub>
                    <m:r>
                      <a:rPr lang="en-US" sz="2000" i="1">
                        <a:solidFill>
                          <a:schemeClr val="accent2">
                            <a:lumMod val="50000"/>
                          </a:schemeClr>
                        </a:solidFill>
                        <a:latin typeface="Cambria Math" panose="02040503050406030204" pitchFamily="18" charset="0"/>
                      </a:rPr>
                      <m:t> </m:t>
                    </m:r>
                    <m:r>
                      <m:rPr>
                        <m:sty m:val="p"/>
                      </m:rPr>
                      <a:rPr lang="en-US" sz="2000">
                        <a:solidFill>
                          <a:schemeClr val="accent2">
                            <a:lumMod val="50000"/>
                          </a:schemeClr>
                        </a:solidFill>
                        <a:latin typeface="Cambria Math" panose="02040503050406030204" pitchFamily="18" charset="0"/>
                      </a:rPr>
                      <m:t>is</m:t>
                    </m:r>
                    <m:r>
                      <a:rPr lang="en-US" sz="2000">
                        <a:solidFill>
                          <a:schemeClr val="accent2">
                            <a:lumMod val="50000"/>
                          </a:schemeClr>
                        </a:solidFill>
                        <a:latin typeface="Cambria Math" panose="02040503050406030204" pitchFamily="18" charset="0"/>
                      </a:rPr>
                      <m:t> </m:t>
                    </m:r>
                    <m:r>
                      <m:rPr>
                        <m:sty m:val="p"/>
                      </m:rPr>
                      <a:rPr lang="en-US" sz="2000">
                        <a:solidFill>
                          <a:schemeClr val="accent2">
                            <a:lumMod val="50000"/>
                          </a:schemeClr>
                        </a:solidFill>
                        <a:latin typeface="Cambria Math" panose="02040503050406030204" pitchFamily="18" charset="0"/>
                      </a:rPr>
                      <m:t>removed</m:t>
                    </m:r>
                    <m:r>
                      <a:rPr lang="en-US" sz="2000">
                        <a:solidFill>
                          <a:schemeClr val="accent2">
                            <a:lumMod val="50000"/>
                          </a:schemeClr>
                        </a:solidFill>
                        <a:latin typeface="Cambria Math" panose="02040503050406030204" pitchFamily="18" charset="0"/>
                      </a:rPr>
                      <m:t> </m:t>
                    </m:r>
                  </m:oMath>
                </a14:m>
                <a:endParaRPr lang="en-US" sz="2000" dirty="0">
                  <a:solidFill>
                    <a:schemeClr val="accent2">
                      <a:lumMod val="50000"/>
                    </a:schemeClr>
                  </a:solidFill>
                  <a:latin typeface="Georgia" panose="02040502050405020303" pitchFamily="18" charset="0"/>
                </a:endParaRPr>
              </a:p>
            </p:txBody>
          </p:sp>
        </mc:Choice>
        <mc:Fallback>
          <p:sp>
            <p:nvSpPr>
              <p:cNvPr id="17" name="TextBox 16">
                <a:extLst>
                  <a:ext uri="{FF2B5EF4-FFF2-40B4-BE49-F238E27FC236}">
                    <a16:creationId xmlns:a16="http://schemas.microsoft.com/office/drawing/2014/main" id="{4C412576-7AE0-4834-8707-25746F243C8F}"/>
                  </a:ext>
                </a:extLst>
              </p:cNvPr>
              <p:cNvSpPr txBox="1">
                <a:spLocks noRot="1" noChangeAspect="1" noMove="1" noResize="1" noEditPoints="1" noAdjustHandles="1" noChangeArrowheads="1" noChangeShapeType="1" noTextEdit="1"/>
              </p:cNvSpPr>
              <p:nvPr/>
            </p:nvSpPr>
            <p:spPr>
              <a:xfrm>
                <a:off x="7847816" y="5339894"/>
                <a:ext cx="4911502" cy="784830"/>
              </a:xfrm>
              <a:prstGeom prst="rect">
                <a:avLst/>
              </a:prstGeom>
              <a:blipFill>
                <a:blip r:embed="rId8"/>
                <a:stretch>
                  <a:fillRect t="-4762" b="-1428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D3F3934-4577-6492-5BFE-C95F0C04599C}"/>
              </a:ext>
            </a:extLst>
          </p:cNvPr>
          <p:cNvGrpSpPr/>
          <p:nvPr/>
        </p:nvGrpSpPr>
        <p:grpSpPr>
          <a:xfrm>
            <a:off x="8092966" y="368567"/>
            <a:ext cx="4362953" cy="701798"/>
            <a:chOff x="9853449" y="368567"/>
            <a:chExt cx="4362953" cy="701798"/>
          </a:xfrm>
        </p:grpSpPr>
        <p:sp>
          <p:nvSpPr>
            <p:cNvPr id="5" name="Rectangle: Rounded Corners 4">
              <a:extLst>
                <a:ext uri="{FF2B5EF4-FFF2-40B4-BE49-F238E27FC236}">
                  <a16:creationId xmlns:a16="http://schemas.microsoft.com/office/drawing/2014/main" id="{ED4030D9-9AAB-8FD1-46E0-49B8A46E6095}"/>
                </a:ext>
              </a:extLst>
            </p:cNvPr>
            <p:cNvSpPr/>
            <p:nvPr/>
          </p:nvSpPr>
          <p:spPr>
            <a:xfrm>
              <a:off x="10295669" y="368567"/>
              <a:ext cx="3440567" cy="699409"/>
            </a:xfrm>
            <a:prstGeom prst="roundRect">
              <a:avLst/>
            </a:prstGeom>
            <a:solidFill>
              <a:schemeClr val="bg1"/>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ea typeface="Calibri"/>
                  <a:cs typeface="Calibri"/>
                </a:rPr>
                <a:t>F</a:t>
              </a:r>
              <a:endParaRPr lang="en-US"/>
            </a:p>
          </p:txBody>
        </p:sp>
        <p:sp>
          <p:nvSpPr>
            <p:cNvPr id="6" name="TextBox 18">
              <a:extLst>
                <a:ext uri="{FF2B5EF4-FFF2-40B4-BE49-F238E27FC236}">
                  <a16:creationId xmlns:a16="http://schemas.microsoft.com/office/drawing/2014/main" id="{3F28A18A-4C4C-222C-B78E-3323DC75CF2A}"/>
                </a:ext>
              </a:extLst>
            </p:cNvPr>
            <p:cNvSpPr txBox="1"/>
            <p:nvPr/>
          </p:nvSpPr>
          <p:spPr>
            <a:xfrm>
              <a:off x="9854684" y="371143"/>
              <a:ext cx="4361718" cy="369332"/>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spcBef>
                  <a:spcPts val="600"/>
                </a:spcBef>
                <a:buFont typeface="Arial"/>
                <a:buChar char="•"/>
              </a:pPr>
              <a:r>
                <a:rPr lang="en-US">
                  <a:solidFill>
                    <a:schemeClr val="bg1">
                      <a:lumMod val="49000"/>
                    </a:schemeClr>
                  </a:solidFill>
                  <a:latin typeface="Aptos"/>
                  <a:cs typeface="Arial"/>
                </a:rPr>
                <a:t>LLM gives misleading reasons</a:t>
              </a:r>
              <a:endParaRPr lang="en-US">
                <a:solidFill>
                  <a:schemeClr val="bg1">
                    <a:lumMod val="49000"/>
                  </a:schemeClr>
                </a:solidFill>
                <a:latin typeface="Aptos"/>
                <a:ea typeface="Calibri"/>
                <a:cs typeface="Calibri"/>
              </a:endParaRPr>
            </a:p>
          </p:txBody>
        </p:sp>
        <p:sp>
          <p:nvSpPr>
            <p:cNvPr id="22" name="TextBox 31">
              <a:extLst>
                <a:ext uri="{FF2B5EF4-FFF2-40B4-BE49-F238E27FC236}">
                  <a16:creationId xmlns:a16="http://schemas.microsoft.com/office/drawing/2014/main" id="{7DC3EF13-F5FE-F373-B2D0-B6B0698DCF42}"/>
                </a:ext>
              </a:extLst>
            </p:cNvPr>
            <p:cNvSpPr txBox="1"/>
            <p:nvPr/>
          </p:nvSpPr>
          <p:spPr>
            <a:xfrm>
              <a:off x="9853449" y="740979"/>
              <a:ext cx="4114800" cy="3293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nSpc>
                  <a:spcPts val="1800"/>
                </a:lnSpc>
                <a:buFont typeface="Arial"/>
                <a:buChar char="•"/>
              </a:pPr>
              <a:r>
                <a:rPr lang="en-US">
                  <a:solidFill>
                    <a:schemeClr val="bg1">
                      <a:lumMod val="49000"/>
                    </a:schemeClr>
                  </a:solidFill>
                  <a:latin typeface="Aptos"/>
                  <a:cs typeface="Arial"/>
                </a:rPr>
                <a:t>LLM are bias to parameters</a:t>
              </a:r>
              <a:endParaRPr lang="en-US">
                <a:solidFill>
                  <a:schemeClr val="bg1">
                    <a:lumMod val="49000"/>
                  </a:schemeClr>
                </a:solidFill>
              </a:endParaRPr>
            </a:p>
          </p:txBody>
        </p:sp>
      </p:grpSp>
      <p:sp>
        <p:nvSpPr>
          <p:cNvPr id="19" name="Title 1">
            <a:extLst>
              <a:ext uri="{FF2B5EF4-FFF2-40B4-BE49-F238E27FC236}">
                <a16:creationId xmlns:a16="http://schemas.microsoft.com/office/drawing/2014/main" id="{B37A509C-8B80-E6D7-5709-986A08389650}"/>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rial"/>
                <a:cs typeface="Calibri Light"/>
              </a:rPr>
              <a:t>Ciri faces multiple challenges</a:t>
            </a:r>
            <a:endParaRPr lang="en-US" sz="4200" b="1" spc="-15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51A0862B-341D-F207-F0CB-474917040F3D}"/>
              </a:ext>
            </a:extLst>
          </p:cNvPr>
          <p:cNvPicPr>
            <a:picLocks noChangeAspect="1"/>
          </p:cNvPicPr>
          <p:nvPr/>
        </p:nvPicPr>
        <p:blipFill>
          <a:blip r:embed="rId5"/>
          <a:stretch>
            <a:fillRect/>
          </a:stretch>
        </p:blipFill>
        <p:spPr>
          <a:xfrm>
            <a:off x="7825965" y="4565997"/>
            <a:ext cx="409788" cy="409788"/>
          </a:xfrm>
          <a:prstGeom prst="rect">
            <a:avLst/>
          </a:prstGeom>
        </p:spPr>
      </p:pic>
    </p:spTree>
    <p:extLst>
      <p:ext uri="{BB962C8B-B14F-4D97-AF65-F5344CB8AC3E}">
        <p14:creationId xmlns:p14="http://schemas.microsoft.com/office/powerpoint/2010/main" val="14258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animBg="1"/>
      <p:bldP spid="4" grpId="1" animBg="1"/>
      <p:bldP spid="7" grpId="0"/>
      <p:bldP spid="8" grpId="0" animBg="1"/>
      <p:bldP spid="8" grpId="1" animBg="1"/>
      <p:bldP spid="9" grpId="0"/>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2F80-EA24-2821-BCB7-E2B81CB409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FCF5E6-35AA-E056-CF1F-E8E59A34CD8F}"/>
              </a:ext>
            </a:extLst>
          </p:cNvPr>
          <p:cNvSpPr>
            <a:spLocks noGrp="1"/>
          </p:cNvSpPr>
          <p:nvPr>
            <p:ph type="sldNum" sz="quarter" idx="12"/>
          </p:nvPr>
        </p:nvSpPr>
        <p:spPr/>
        <p:txBody>
          <a:bodyPr/>
          <a:lstStyle/>
          <a:p>
            <a:fld id="{FB2A6050-E894-0C46-987D-30E000431966}" type="slidenum">
              <a:rPr lang="en-US" smtClean="0"/>
              <a:t>14</a:t>
            </a:fld>
            <a:endParaRPr lang="en-US"/>
          </a:p>
        </p:txBody>
      </p:sp>
      <p:sp>
        <p:nvSpPr>
          <p:cNvPr id="10" name="Rectangle 9">
            <a:extLst>
              <a:ext uri="{FF2B5EF4-FFF2-40B4-BE49-F238E27FC236}">
                <a16:creationId xmlns:a16="http://schemas.microsoft.com/office/drawing/2014/main" id="{B7D3F49A-8D68-07DD-2289-A10A5B12C269}"/>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125084DD-420F-8B29-DC1F-99C350EC7CEC}"/>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0912F040-EB84-EDFF-4423-153F6529ABF9}"/>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73A60057-B6F8-15EA-FA84-FFBC4169D2C6}"/>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64A39B45-754E-A29C-C01A-BB3ECC02A348}"/>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14</a:t>
            </a:fld>
            <a:endParaRPr lang="en-US"/>
          </a:p>
        </p:txBody>
      </p:sp>
      <p:sp>
        <p:nvSpPr>
          <p:cNvPr id="5" name="TextBox 4">
            <a:extLst>
              <a:ext uri="{FF2B5EF4-FFF2-40B4-BE49-F238E27FC236}">
                <a16:creationId xmlns:a16="http://schemas.microsoft.com/office/drawing/2014/main" id="{6116D254-B1E7-5D9A-4C34-ACC65B333CBC}"/>
              </a:ext>
            </a:extLst>
          </p:cNvPr>
          <p:cNvSpPr txBox="1"/>
          <p:nvPr/>
        </p:nvSpPr>
        <p:spPr>
          <a:xfrm>
            <a:off x="572609" y="1589753"/>
            <a:ext cx="10970345" cy="1015663"/>
          </a:xfrm>
          <a:prstGeom prst="rect">
            <a:avLst/>
          </a:prstGeom>
          <a:noFill/>
        </p:spPr>
        <p:txBody>
          <a:bodyPr wrap="square">
            <a:spAutoFit/>
          </a:bodyPr>
          <a:lstStyle/>
          <a:p>
            <a:pPr marL="457200" indent="-457200">
              <a:buFont typeface="Arial" panose="020B0604020202020204" pitchFamily="34" charset="0"/>
              <a:buChar char="•"/>
            </a:pPr>
            <a:r>
              <a:rPr lang="en-US" sz="3200">
                <a:latin typeface="Aptos" panose="020B0004020202020204" pitchFamily="34" charset="0"/>
              </a:rPr>
              <a:t>Integrating LLMs with </a:t>
            </a:r>
            <a:r>
              <a:rPr lang="en-US" sz="3200" b="1">
                <a:latin typeface="Aptos" panose="020B0004020202020204" pitchFamily="34" charset="0"/>
              </a:rPr>
              <a:t>advanced configuration analysis</a:t>
            </a:r>
          </a:p>
          <a:p>
            <a:pPr marL="914400" lvl="1" indent="-457200">
              <a:buFont typeface="Arial" panose="020B0604020202020204" pitchFamily="34" charset="0"/>
              <a:buChar char="•"/>
            </a:pPr>
            <a:r>
              <a:rPr lang="en-US" sz="2800">
                <a:latin typeface="Aptos" panose="020B0004020202020204" pitchFamily="34" charset="0"/>
              </a:rPr>
              <a:t>Combining LLMs with code-based configuration analysis</a:t>
            </a:r>
          </a:p>
        </p:txBody>
      </p:sp>
      <p:sp>
        <p:nvSpPr>
          <p:cNvPr id="19" name="TextBox 18">
            <a:extLst>
              <a:ext uri="{FF2B5EF4-FFF2-40B4-BE49-F238E27FC236}">
                <a16:creationId xmlns:a16="http://schemas.microsoft.com/office/drawing/2014/main" id="{B89F56D6-637D-B67E-43D7-41B6482656F3}"/>
              </a:ext>
            </a:extLst>
          </p:cNvPr>
          <p:cNvSpPr txBox="1"/>
          <p:nvPr/>
        </p:nvSpPr>
        <p:spPr>
          <a:xfrm>
            <a:off x="572609" y="2764202"/>
            <a:ext cx="11322049" cy="1015663"/>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3200">
                <a:latin typeface="Aptos"/>
              </a:rPr>
              <a:t>Using </a:t>
            </a:r>
            <a:r>
              <a:rPr lang="en-US" sz="3200" b="1">
                <a:latin typeface="Aptos"/>
              </a:rPr>
              <a:t>advanced prompting techniques </a:t>
            </a:r>
          </a:p>
          <a:p>
            <a:pPr marL="914400" lvl="1" indent="-457200">
              <a:buFont typeface="Arial" panose="020B0604020202020204" pitchFamily="34" charset="0"/>
              <a:buChar char="•"/>
            </a:pPr>
            <a:r>
              <a:rPr lang="en-US" sz="2800">
                <a:latin typeface="Aptos"/>
              </a:rPr>
              <a:t>e.g., Chain-of-Thoughts, multi-agent</a:t>
            </a:r>
          </a:p>
        </p:txBody>
      </p:sp>
      <p:sp>
        <p:nvSpPr>
          <p:cNvPr id="24" name="TextBox 23">
            <a:extLst>
              <a:ext uri="{FF2B5EF4-FFF2-40B4-BE49-F238E27FC236}">
                <a16:creationId xmlns:a16="http://schemas.microsoft.com/office/drawing/2014/main" id="{EB960B50-237F-375E-7E55-CDB7A1C73D07}"/>
              </a:ext>
            </a:extLst>
          </p:cNvPr>
          <p:cNvSpPr txBox="1"/>
          <p:nvPr/>
        </p:nvSpPr>
        <p:spPr>
          <a:xfrm>
            <a:off x="572608" y="5255055"/>
            <a:ext cx="8651177" cy="584775"/>
          </a:xfrm>
          <a:prstGeom prst="rect">
            <a:avLst/>
          </a:prstGeom>
          <a:noFill/>
        </p:spPr>
        <p:txBody>
          <a:bodyPr wrap="square">
            <a:spAutoFit/>
          </a:bodyPr>
          <a:lstStyle/>
          <a:p>
            <a:pPr marL="457200" indent="-457200">
              <a:buFont typeface="Arial" panose="020B0604020202020204" pitchFamily="34" charset="0"/>
              <a:buChar char="•"/>
            </a:pPr>
            <a:r>
              <a:rPr lang="en-US" sz="3200" b="1">
                <a:latin typeface="Aptos" panose="020B0004020202020204" pitchFamily="34" charset="0"/>
              </a:rPr>
              <a:t>Fine-tuning LLMs</a:t>
            </a:r>
            <a:r>
              <a:rPr lang="en-US" sz="3200">
                <a:latin typeface="Aptos" panose="020B0004020202020204" pitchFamily="34" charset="0"/>
              </a:rPr>
              <a:t> for configuration</a:t>
            </a:r>
          </a:p>
        </p:txBody>
      </p:sp>
      <p:sp>
        <p:nvSpPr>
          <p:cNvPr id="26" name="TextBox 25">
            <a:extLst>
              <a:ext uri="{FF2B5EF4-FFF2-40B4-BE49-F238E27FC236}">
                <a16:creationId xmlns:a16="http://schemas.microsoft.com/office/drawing/2014/main" id="{21D93CDE-E1AC-F43C-E340-A49FFA8E4060}"/>
              </a:ext>
            </a:extLst>
          </p:cNvPr>
          <p:cNvSpPr txBox="1"/>
          <p:nvPr/>
        </p:nvSpPr>
        <p:spPr>
          <a:xfrm>
            <a:off x="572608" y="4031243"/>
            <a:ext cx="11322050" cy="1015663"/>
          </a:xfrm>
          <a:prstGeom prst="rect">
            <a:avLst/>
          </a:prstGeom>
          <a:noFill/>
        </p:spPr>
        <p:txBody>
          <a:bodyPr wrap="square">
            <a:spAutoFit/>
          </a:bodyPr>
          <a:lstStyle/>
          <a:p>
            <a:pPr marL="457200" indent="-457200">
              <a:buFont typeface="Arial" panose="020B0604020202020204" pitchFamily="34" charset="0"/>
              <a:buChar char="•"/>
            </a:pPr>
            <a:r>
              <a:rPr lang="en-US" sz="3200">
                <a:latin typeface="Aptos" panose="020B0004020202020204" pitchFamily="34" charset="0"/>
              </a:rPr>
              <a:t>Generating configuration tests or validation code</a:t>
            </a:r>
          </a:p>
          <a:p>
            <a:pPr marL="914400" lvl="1" indent="-457200">
              <a:buFont typeface="Arial" panose="020B0604020202020204" pitchFamily="34" charset="0"/>
              <a:buChar char="•"/>
            </a:pPr>
            <a:r>
              <a:rPr lang="en-US" sz="2800">
                <a:latin typeface="Aptos" panose="020B0004020202020204" pitchFamily="34" charset="0"/>
              </a:rPr>
              <a:t>Can address environment-specific misconfigurations</a:t>
            </a:r>
          </a:p>
        </p:txBody>
      </p:sp>
      <p:sp>
        <p:nvSpPr>
          <p:cNvPr id="2" name="Title 1">
            <a:extLst>
              <a:ext uri="{FF2B5EF4-FFF2-40B4-BE49-F238E27FC236}">
                <a16:creationId xmlns:a16="http://schemas.microsoft.com/office/drawing/2014/main" id="{1A70D719-41FD-41C8-FDDA-E0BEE6DAA25E}"/>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rial"/>
                <a:cs typeface="Calibri Light"/>
              </a:rPr>
              <a:t>Future Research Directions</a:t>
            </a:r>
            <a:endParaRPr lang="en-US" sz="4200" b="1" spc="-1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7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5E9C-65B6-2129-4D1D-C5C9EA47DD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9AC159-B8F5-09D7-A2EA-B68C147DAD8F}"/>
              </a:ext>
            </a:extLst>
          </p:cNvPr>
          <p:cNvSpPr>
            <a:spLocks noGrp="1"/>
          </p:cNvSpPr>
          <p:nvPr>
            <p:ph type="sldNum" sz="quarter" idx="12"/>
          </p:nvPr>
        </p:nvSpPr>
        <p:spPr/>
        <p:txBody>
          <a:bodyPr/>
          <a:lstStyle/>
          <a:p>
            <a:fld id="{FB2A6050-E894-0C46-987D-30E000431966}" type="slidenum">
              <a:rPr lang="en-US" smtClean="0"/>
              <a:t>15</a:t>
            </a:fld>
            <a:endParaRPr lang="en-US"/>
          </a:p>
        </p:txBody>
      </p:sp>
      <p:sp>
        <p:nvSpPr>
          <p:cNvPr id="10" name="Rectangle 9">
            <a:extLst>
              <a:ext uri="{FF2B5EF4-FFF2-40B4-BE49-F238E27FC236}">
                <a16:creationId xmlns:a16="http://schemas.microsoft.com/office/drawing/2014/main" id="{84C757DB-68B4-30C2-FC32-FEC09727398D}"/>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D2A6DD42-EB4C-4821-6B10-09D816A1A7E0}"/>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15343C4E-DC04-F751-4AB5-1691097FBCED}"/>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9A8D5032-52A6-2FEC-354F-A7CA94FF1BF6}"/>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FBE6E7B1-3232-9EC0-D528-1D9BE69BDE76}"/>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15</a:t>
            </a:fld>
            <a:endParaRPr lang="en-US"/>
          </a:p>
        </p:txBody>
      </p:sp>
      <p:sp>
        <p:nvSpPr>
          <p:cNvPr id="65" name="Content Placeholder 2">
            <a:extLst>
              <a:ext uri="{FF2B5EF4-FFF2-40B4-BE49-F238E27FC236}">
                <a16:creationId xmlns:a16="http://schemas.microsoft.com/office/drawing/2014/main" id="{038456F8-6385-EB0B-4E78-80B622BEFB06}"/>
              </a:ext>
            </a:extLst>
          </p:cNvPr>
          <p:cNvSpPr>
            <a:spLocks noGrp="1"/>
          </p:cNvSpPr>
          <p:nvPr>
            <p:ph idx="1"/>
          </p:nvPr>
        </p:nvSpPr>
        <p:spPr>
          <a:xfrm>
            <a:off x="628410" y="1549101"/>
            <a:ext cx="11323653" cy="4959649"/>
          </a:xfrm>
        </p:spPr>
        <p:txBody>
          <a:bodyPr vert="horz" lIns="91440" tIns="45720" rIns="91440" bIns="45720" rtlCol="0" anchor="t">
            <a:normAutofit/>
          </a:bodyPr>
          <a:lstStyle/>
          <a:p>
            <a:pPr>
              <a:spcBef>
                <a:spcPts val="1600"/>
              </a:spcBef>
            </a:pPr>
            <a:r>
              <a:rPr lang="en-US" b="1">
                <a:solidFill>
                  <a:srgbClr val="C00000"/>
                </a:solidFill>
                <a:latin typeface="Aptos" panose="020B0004020202020204" pitchFamily="34" charset="0"/>
                <a:cs typeface="Arial" panose="020B0604020202020204" pitchFamily="34" charset="0"/>
              </a:rPr>
              <a:t>Concept</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A </a:t>
            </a:r>
            <a:r>
              <a:rPr lang="en-US" b="1">
                <a:latin typeface="Aptos" panose="020B0004020202020204" pitchFamily="34" charset="0"/>
                <a:cs typeface="Arial" panose="020B0604020202020204" pitchFamily="34" charset="0"/>
              </a:rPr>
              <a:t>new direction</a:t>
            </a:r>
            <a:r>
              <a:rPr lang="en-US">
                <a:latin typeface="Aptos" panose="020B0004020202020204" pitchFamily="34" charset="0"/>
                <a:cs typeface="Arial" panose="020B0604020202020204" pitchFamily="34" charset="0"/>
              </a:rPr>
              <a:t> of configuration validation using pre-trained large language models.</a:t>
            </a:r>
            <a:br>
              <a:rPr lang="en-US">
                <a:latin typeface="Aptos" panose="020B0004020202020204" pitchFamily="34" charset="0"/>
                <a:cs typeface="Arial" panose="020B0604020202020204" pitchFamily="34" charset="0"/>
              </a:rPr>
            </a:br>
            <a:endParaRPr lang="en-US" sz="600">
              <a:latin typeface="Aptos" panose="020B0004020202020204" pitchFamily="34" charset="0"/>
              <a:cs typeface="Arial" panose="020B0604020202020204" pitchFamily="34" charset="0"/>
            </a:endParaRPr>
          </a:p>
          <a:p>
            <a:pPr>
              <a:spcBef>
                <a:spcPts val="1600"/>
              </a:spcBef>
            </a:pPr>
            <a:r>
              <a:rPr lang="en-US" b="1">
                <a:solidFill>
                  <a:srgbClr val="C00000"/>
                </a:solidFill>
                <a:latin typeface="Aptos" panose="020B0004020202020204" pitchFamily="34" charset="0"/>
                <a:cs typeface="Arial" panose="020B0604020202020204" pitchFamily="34" charset="0"/>
              </a:rPr>
              <a:t>System</a:t>
            </a:r>
            <a:r>
              <a:rPr lang="en-US">
                <a:latin typeface="Aptos" panose="020B0004020202020204" pitchFamily="34" charset="0"/>
                <a:cs typeface="Arial" panose="020B0604020202020204" pitchFamily="34" charset="0"/>
              </a:rPr>
              <a:t>: </a:t>
            </a:r>
            <a:r>
              <a:rPr lang="en-US" b="1">
                <a:latin typeface="Aptos" panose="020B0004020202020204" pitchFamily="34" charset="0"/>
                <a:cs typeface="Arial" panose="020B0604020202020204" pitchFamily="34" charset="0"/>
              </a:rPr>
              <a:t>Ciri</a:t>
            </a:r>
            <a:r>
              <a:rPr lang="en-US">
                <a:latin typeface="Aptos" panose="020B0004020202020204" pitchFamily="34" charset="0"/>
                <a:cs typeface="Arial" panose="020B0604020202020204" pitchFamily="34" charset="0"/>
              </a:rPr>
              <a:t>, an </a:t>
            </a:r>
            <a:r>
              <a:rPr lang="en-US" b="1">
                <a:latin typeface="Aptos" panose="020B0004020202020204" pitchFamily="34" charset="0"/>
                <a:cs typeface="Arial" panose="020B0604020202020204" pitchFamily="34" charset="0"/>
              </a:rPr>
              <a:t>LLM-empowered configuration validation framework</a:t>
            </a:r>
            <a:r>
              <a:rPr lang="en-US">
                <a:latin typeface="Aptos" panose="020B0004020202020204" pitchFamily="34" charset="0"/>
                <a:cs typeface="Arial" panose="020B0604020202020204" pitchFamily="34" charset="0"/>
              </a:rPr>
              <a:t> and an open platform for configuration research.</a:t>
            </a:r>
            <a:br>
              <a:rPr lang="en-US">
                <a:latin typeface="Aptos" panose="020B0004020202020204" pitchFamily="34" charset="0"/>
                <a:cs typeface="Arial" panose="020B0604020202020204" pitchFamily="34" charset="0"/>
              </a:rPr>
            </a:br>
            <a:endParaRPr lang="en-US" sz="600">
              <a:solidFill>
                <a:srgbClr val="000000"/>
              </a:solidFill>
              <a:latin typeface="Aptos" panose="020B0004020202020204" pitchFamily="34" charset="0"/>
              <a:cs typeface="Arial" panose="020B0604020202020204" pitchFamily="34" charset="0"/>
            </a:endParaRPr>
          </a:p>
          <a:p>
            <a:pPr>
              <a:spcBef>
                <a:spcPts val="1600"/>
              </a:spcBef>
            </a:pPr>
            <a:r>
              <a:rPr lang="en-US" b="1">
                <a:solidFill>
                  <a:srgbClr val="C00000"/>
                </a:solidFill>
                <a:latin typeface="Aptos" panose="020B0004020202020204" pitchFamily="34" charset="0"/>
                <a:cs typeface="Arial" panose="020B0604020202020204" pitchFamily="34" charset="0"/>
              </a:rPr>
              <a:t>Study</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An </a:t>
            </a:r>
            <a:r>
              <a:rPr lang="en-US" b="1">
                <a:latin typeface="Aptos" panose="020B0004020202020204" pitchFamily="34" charset="0"/>
                <a:cs typeface="Arial" panose="020B0604020202020204" pitchFamily="34" charset="0"/>
              </a:rPr>
              <a:t>empirical analysis</a:t>
            </a:r>
            <a:r>
              <a:rPr lang="en-US">
                <a:latin typeface="Aptos" panose="020B0004020202020204" pitchFamily="34" charset="0"/>
                <a:cs typeface="Arial" panose="020B0604020202020204" pitchFamily="34" charset="0"/>
              </a:rPr>
              <a:t> on the effectiveness of LLM-based configuration validation, and its design space.</a:t>
            </a:r>
          </a:p>
          <a:p>
            <a:pPr>
              <a:spcBef>
                <a:spcPts val="1600"/>
              </a:spcBef>
            </a:pPr>
            <a:r>
              <a:rPr lang="en-US" b="1">
                <a:solidFill>
                  <a:srgbClr val="C00000"/>
                </a:solidFill>
                <a:latin typeface="Aptos" panose="020B0004020202020204" pitchFamily="34" charset="0"/>
                <a:cs typeface="Arial" panose="020B0604020202020204" pitchFamily="34" charset="0"/>
              </a:rPr>
              <a:t>Discussion</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Opening up exciting </a:t>
            </a:r>
            <a:r>
              <a:rPr lang="en-US" b="1">
                <a:latin typeface="Aptos" panose="020B0004020202020204" pitchFamily="34" charset="0"/>
                <a:cs typeface="Arial" panose="020B0604020202020204" pitchFamily="34" charset="0"/>
              </a:rPr>
              <a:t>future research directions</a:t>
            </a:r>
            <a:r>
              <a:rPr lang="en-US">
                <a:latin typeface="Aptos" panose="020B0004020202020204" pitchFamily="34" charset="0"/>
                <a:cs typeface="Arial" panose="020B0604020202020204" pitchFamily="34" charset="0"/>
              </a:rPr>
              <a:t>.</a:t>
            </a:r>
            <a:br>
              <a:rPr lang="en-US">
                <a:latin typeface="Aptos" panose="020B0004020202020204" pitchFamily="34" charset="0"/>
                <a:cs typeface="Calibri"/>
              </a:rPr>
            </a:br>
            <a:r>
              <a:rPr lang="en-US" sz="600">
                <a:latin typeface="Aptos" panose="020B0004020202020204" pitchFamily="34" charset="0"/>
                <a:cs typeface="Calibri"/>
              </a:rPr>
              <a:t> </a:t>
            </a:r>
            <a:endParaRPr lang="en-US">
              <a:latin typeface="Aptos" panose="020B0004020202020204" pitchFamily="34" charset="0"/>
              <a:cs typeface="Calibri" panose="020F0502020204030204"/>
            </a:endParaRPr>
          </a:p>
          <a:p>
            <a:pPr>
              <a:spcBef>
                <a:spcPts val="1600"/>
              </a:spcBef>
            </a:pPr>
            <a:r>
              <a:rPr lang="en-US" b="1">
                <a:solidFill>
                  <a:srgbClr val="C00000"/>
                </a:solidFill>
                <a:latin typeface="Aptos" panose="020B0004020202020204" pitchFamily="34" charset="0"/>
                <a:cs typeface="Arial" panose="020B0604020202020204" pitchFamily="34" charset="0"/>
              </a:rPr>
              <a:t>Artifact</a:t>
            </a:r>
            <a:r>
              <a:rPr lang="en-US" b="1">
                <a:latin typeface="Aptos" panose="020B0004020202020204" pitchFamily="34" charset="0"/>
                <a:cs typeface="Calibri"/>
              </a:rPr>
              <a:t>:</a:t>
            </a:r>
            <a:r>
              <a:rPr lang="en-US">
                <a:latin typeface="Aptos" panose="020B0004020202020204" pitchFamily="34" charset="0"/>
                <a:cs typeface="Calibri"/>
              </a:rPr>
              <a:t> </a:t>
            </a:r>
            <a:r>
              <a:rPr lang="en-US" sz="2600" u="sng">
                <a:solidFill>
                  <a:srgbClr val="0563C1"/>
                </a:solidFill>
                <a:latin typeface="Aptos" panose="020B0004020202020204" pitchFamily="34" charset="0"/>
                <a:cs typeface="Arial"/>
                <a:hlinkClick r:id="rId4"/>
              </a:rPr>
              <a:t>https://github.com/xlab-uiuc/</a:t>
            </a:r>
            <a:r>
              <a:rPr lang="en-US" sz="2600" u="sng">
                <a:solidFill>
                  <a:srgbClr val="0563C1"/>
                </a:solidFill>
                <a:latin typeface="Aptos" panose="020B0004020202020204" pitchFamily="34" charset="0"/>
                <a:cs typeface="Arial"/>
              </a:rPr>
              <a:t>ciri</a:t>
            </a:r>
            <a:endParaRPr lang="en-US" sz="2600" u="sng">
              <a:latin typeface="Aptos" panose="020B0004020202020204" pitchFamily="34" charset="0"/>
            </a:endParaRPr>
          </a:p>
        </p:txBody>
      </p:sp>
      <p:pic>
        <p:nvPicPr>
          <p:cNvPr id="2" name="Picture 2">
            <a:extLst>
              <a:ext uri="{FF2B5EF4-FFF2-40B4-BE49-F238E27FC236}">
                <a16:creationId xmlns:a16="http://schemas.microsoft.com/office/drawing/2014/main" id="{34413A2F-65C8-33A9-769D-16B2BB31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271" y="5766941"/>
            <a:ext cx="780022" cy="7758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6E36E5E-21F5-65E1-EA6D-96C01DC880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7391" y="5738066"/>
            <a:ext cx="818846" cy="8145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89C3D99-02A1-1FD3-019E-F5285B24BB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1300" y="5728323"/>
            <a:ext cx="818846" cy="8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AA17C6-3EF9-7ECB-5EC5-292A525BE26F}"/>
              </a:ext>
            </a:extLst>
          </p:cNvPr>
          <p:cNvSpPr/>
          <p:nvPr/>
        </p:nvSpPr>
        <p:spPr>
          <a:xfrm>
            <a:off x="6778534" y="192949"/>
            <a:ext cx="5171259" cy="6662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more results in the paper!</a:t>
            </a:r>
          </a:p>
        </p:txBody>
      </p:sp>
      <p:sp>
        <p:nvSpPr>
          <p:cNvPr id="6" name="Title 1">
            <a:extLst>
              <a:ext uri="{FF2B5EF4-FFF2-40B4-BE49-F238E27FC236}">
                <a16:creationId xmlns:a16="http://schemas.microsoft.com/office/drawing/2014/main" id="{C11DFA74-E76A-3717-0A1B-9FF2E9278F3F}"/>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a:cs typeface="Calibri Light"/>
              </a:rPr>
              <a:t>Conclusions</a:t>
            </a:r>
            <a:endParaRPr lang="en-US" sz="1600" dirty="0"/>
          </a:p>
        </p:txBody>
      </p:sp>
    </p:spTree>
    <p:extLst>
      <p:ext uri="{BB962C8B-B14F-4D97-AF65-F5344CB8AC3E}">
        <p14:creationId xmlns:p14="http://schemas.microsoft.com/office/powerpoint/2010/main" val="88767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35D5B1-E0C2-9817-CBAE-69A35C5C5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0A6A6-5E47-0E26-2072-6168AA732958}"/>
              </a:ext>
            </a:extLst>
          </p:cNvPr>
          <p:cNvSpPr>
            <a:spLocks noGrp="1"/>
          </p:cNvSpPr>
          <p:nvPr>
            <p:ph type="title"/>
          </p:nvPr>
        </p:nvSpPr>
        <p:spPr>
          <a:xfrm>
            <a:off x="429768" y="434330"/>
            <a:ext cx="11686532" cy="1301751"/>
          </a:xfrm>
        </p:spPr>
        <p:txBody>
          <a:bodyPr>
            <a:noAutofit/>
          </a:bodyPr>
          <a:lstStyle/>
          <a:p>
            <a:r>
              <a:rPr lang="en-US" sz="4200" b="1" spc="-150">
                <a:latin typeface="Aptos Display"/>
                <a:cs typeface="Arial"/>
              </a:rPr>
              <a:t>High Velocity of Configuration Changes</a:t>
            </a:r>
          </a:p>
        </p:txBody>
      </p:sp>
      <p:sp>
        <p:nvSpPr>
          <p:cNvPr id="3" name="Slide Number Placeholder 2">
            <a:extLst>
              <a:ext uri="{FF2B5EF4-FFF2-40B4-BE49-F238E27FC236}">
                <a16:creationId xmlns:a16="http://schemas.microsoft.com/office/drawing/2014/main" id="{B6934B66-7AFC-A9ED-AED1-B97402506943}"/>
              </a:ext>
            </a:extLst>
          </p:cNvPr>
          <p:cNvSpPr>
            <a:spLocks noGrp="1"/>
          </p:cNvSpPr>
          <p:nvPr>
            <p:ph type="sldNum" sz="quarter" idx="12"/>
          </p:nvPr>
        </p:nvSpPr>
        <p:spPr/>
        <p:txBody>
          <a:bodyPr/>
          <a:lstStyle/>
          <a:p>
            <a:fld id="{FB2A6050-E894-0C46-987D-30E000431966}" type="slidenum">
              <a:rPr lang="en-US" smtClean="0"/>
              <a:t>16</a:t>
            </a:fld>
            <a:endParaRPr lang="en-US"/>
          </a:p>
        </p:txBody>
      </p:sp>
      <p:sp>
        <p:nvSpPr>
          <p:cNvPr id="10" name="Rectangle 9">
            <a:extLst>
              <a:ext uri="{FF2B5EF4-FFF2-40B4-BE49-F238E27FC236}">
                <a16:creationId xmlns:a16="http://schemas.microsoft.com/office/drawing/2014/main" id="{22E0FE25-B2B5-C40E-8503-7042EE0DE3B0}"/>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4F4979ED-0BDD-09D6-124D-AFBC18D423F1}"/>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0C3F07D6-EB62-E613-2391-5CEFE1A48978}"/>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DC41954F-3908-D866-F4D9-E760871F3D32}"/>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0A022DB5-8667-CE24-1412-925735BFAF1D}"/>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16</a:t>
            </a:fld>
            <a:endParaRPr lang="en-US"/>
          </a:p>
        </p:txBody>
      </p:sp>
      <p:grpSp>
        <p:nvGrpSpPr>
          <p:cNvPr id="21" name="Group 20">
            <a:extLst>
              <a:ext uri="{FF2B5EF4-FFF2-40B4-BE49-F238E27FC236}">
                <a16:creationId xmlns:a16="http://schemas.microsoft.com/office/drawing/2014/main" id="{A740FDF0-F72E-80A0-007F-C5153215AF8E}"/>
              </a:ext>
            </a:extLst>
          </p:cNvPr>
          <p:cNvGrpSpPr/>
          <p:nvPr/>
        </p:nvGrpSpPr>
        <p:grpSpPr>
          <a:xfrm>
            <a:off x="324993" y="1942637"/>
            <a:ext cx="5618607" cy="2528137"/>
            <a:chOff x="422771" y="1965306"/>
            <a:chExt cx="6971437" cy="2909841"/>
          </a:xfrm>
          <a:effectLst>
            <a:outerShdw blurRad="50800" dist="50800" dir="2700000" sx="101000" sy="101000" algn="tl" rotWithShape="0">
              <a:prstClr val="black">
                <a:alpha val="43000"/>
              </a:prstClr>
            </a:outerShdw>
          </a:effectLst>
        </p:grpSpPr>
        <p:pic>
          <p:nvPicPr>
            <p:cNvPr id="12" name="Picture 11">
              <a:extLst>
                <a:ext uri="{FF2B5EF4-FFF2-40B4-BE49-F238E27FC236}">
                  <a16:creationId xmlns:a16="http://schemas.microsoft.com/office/drawing/2014/main" id="{BE2CACDE-41D0-5664-6196-8E5B6FA1993C}"/>
                </a:ext>
              </a:extLst>
            </p:cNvPr>
            <p:cNvPicPr>
              <a:picLocks noChangeAspect="1"/>
            </p:cNvPicPr>
            <p:nvPr/>
          </p:nvPicPr>
          <p:blipFill>
            <a:blip r:embed="rId4"/>
            <a:stretch>
              <a:fillRect/>
            </a:stretch>
          </p:blipFill>
          <p:spPr>
            <a:xfrm>
              <a:off x="426719" y="1965306"/>
              <a:ext cx="6967489" cy="1031894"/>
            </a:xfrm>
            <a:prstGeom prst="rect">
              <a:avLst/>
            </a:prstGeom>
          </p:spPr>
        </p:pic>
        <p:pic>
          <p:nvPicPr>
            <p:cNvPr id="20" name="Picture 19">
              <a:extLst>
                <a:ext uri="{FF2B5EF4-FFF2-40B4-BE49-F238E27FC236}">
                  <a16:creationId xmlns:a16="http://schemas.microsoft.com/office/drawing/2014/main" id="{8EC63D97-CF11-1094-510D-3A991C33E313}"/>
                </a:ext>
              </a:extLst>
            </p:cNvPr>
            <p:cNvPicPr>
              <a:picLocks noChangeAspect="1"/>
            </p:cNvPicPr>
            <p:nvPr/>
          </p:nvPicPr>
          <p:blipFill>
            <a:blip r:embed="rId5"/>
            <a:stretch>
              <a:fillRect/>
            </a:stretch>
          </p:blipFill>
          <p:spPr>
            <a:xfrm>
              <a:off x="422771" y="2997200"/>
              <a:ext cx="6971437" cy="1877947"/>
            </a:xfrm>
            <a:prstGeom prst="rect">
              <a:avLst/>
            </a:prstGeom>
          </p:spPr>
        </p:pic>
      </p:grpSp>
      <p:pic>
        <p:nvPicPr>
          <p:cNvPr id="22" name="Picture 21">
            <a:extLst>
              <a:ext uri="{FF2B5EF4-FFF2-40B4-BE49-F238E27FC236}">
                <a16:creationId xmlns:a16="http://schemas.microsoft.com/office/drawing/2014/main" id="{1B91C689-F3FA-E6D0-31D5-BF0F7575461C}"/>
              </a:ext>
            </a:extLst>
          </p:cNvPr>
          <p:cNvPicPr>
            <a:picLocks noChangeAspect="1"/>
          </p:cNvPicPr>
          <p:nvPr/>
        </p:nvPicPr>
        <p:blipFill>
          <a:blip r:embed="rId6"/>
          <a:stretch>
            <a:fillRect/>
          </a:stretch>
        </p:blipFill>
        <p:spPr>
          <a:xfrm>
            <a:off x="882116" y="3762187"/>
            <a:ext cx="6353857" cy="2661483"/>
          </a:xfrm>
          <a:prstGeom prst="rect">
            <a:avLst/>
          </a:prstGeom>
          <a:effectLst>
            <a:outerShdw blurRad="50800" dist="50800" dir="2700000" sx="101000" sy="101000" algn="ctr" rotWithShape="0">
              <a:srgbClr val="000000">
                <a:alpha val="43000"/>
              </a:srgbClr>
            </a:outerShdw>
          </a:effectLst>
        </p:spPr>
      </p:pic>
      <p:grpSp>
        <p:nvGrpSpPr>
          <p:cNvPr id="25" name="Group 24">
            <a:extLst>
              <a:ext uri="{FF2B5EF4-FFF2-40B4-BE49-F238E27FC236}">
                <a16:creationId xmlns:a16="http://schemas.microsoft.com/office/drawing/2014/main" id="{725872C4-85E2-B2E1-0ADA-0790B1A9DFAC}"/>
              </a:ext>
            </a:extLst>
          </p:cNvPr>
          <p:cNvGrpSpPr/>
          <p:nvPr/>
        </p:nvGrpSpPr>
        <p:grpSpPr>
          <a:xfrm>
            <a:off x="4846320" y="2014410"/>
            <a:ext cx="7148060" cy="3415269"/>
            <a:chOff x="6187693" y="1942637"/>
            <a:chExt cx="5815270" cy="2304964"/>
          </a:xfrm>
          <a:effectLst>
            <a:outerShdw blurRad="50800" dist="50800" dir="2700000" sx="101000" sy="101000" algn="ctr" rotWithShape="0">
              <a:srgbClr val="000000">
                <a:alpha val="43000"/>
              </a:srgbClr>
            </a:outerShdw>
          </a:effectLst>
        </p:grpSpPr>
        <p:pic>
          <p:nvPicPr>
            <p:cNvPr id="23" name="Picture 22">
              <a:extLst>
                <a:ext uri="{FF2B5EF4-FFF2-40B4-BE49-F238E27FC236}">
                  <a16:creationId xmlns:a16="http://schemas.microsoft.com/office/drawing/2014/main" id="{9669D089-8F26-E0D1-D4CF-EAC499C229FC}"/>
                </a:ext>
              </a:extLst>
            </p:cNvPr>
            <p:cNvPicPr>
              <a:picLocks noChangeAspect="1"/>
            </p:cNvPicPr>
            <p:nvPr/>
          </p:nvPicPr>
          <p:blipFill>
            <a:blip r:embed="rId7"/>
            <a:stretch>
              <a:fillRect/>
            </a:stretch>
          </p:blipFill>
          <p:spPr>
            <a:xfrm>
              <a:off x="6187693" y="1942637"/>
              <a:ext cx="5815270" cy="476594"/>
            </a:xfrm>
            <a:prstGeom prst="rect">
              <a:avLst/>
            </a:prstGeom>
          </p:spPr>
        </p:pic>
        <p:pic>
          <p:nvPicPr>
            <p:cNvPr id="24" name="Picture 23">
              <a:extLst>
                <a:ext uri="{FF2B5EF4-FFF2-40B4-BE49-F238E27FC236}">
                  <a16:creationId xmlns:a16="http://schemas.microsoft.com/office/drawing/2014/main" id="{9DDA225C-8D4F-B756-E135-38FECE9C539F}"/>
                </a:ext>
              </a:extLst>
            </p:cNvPr>
            <p:cNvPicPr>
              <a:picLocks noChangeAspect="1"/>
            </p:cNvPicPr>
            <p:nvPr/>
          </p:nvPicPr>
          <p:blipFill>
            <a:blip r:embed="rId8"/>
            <a:stretch>
              <a:fillRect/>
            </a:stretch>
          </p:blipFill>
          <p:spPr>
            <a:xfrm>
              <a:off x="6187693" y="2351332"/>
              <a:ext cx="5815270" cy="1896269"/>
            </a:xfrm>
            <a:prstGeom prst="rect">
              <a:avLst/>
            </a:prstGeom>
          </p:spPr>
        </p:pic>
      </p:grpSp>
    </p:spTree>
    <p:extLst>
      <p:ext uri="{BB962C8B-B14F-4D97-AF65-F5344CB8AC3E}">
        <p14:creationId xmlns:p14="http://schemas.microsoft.com/office/powerpoint/2010/main" val="423022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4430C-C6C3-E0BC-87CC-95EFA5E42BD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17FB5B-054B-388D-A607-6A6D0A339583}"/>
              </a:ext>
            </a:extLst>
          </p:cNvPr>
          <p:cNvSpPr>
            <a:spLocks noGrp="1"/>
          </p:cNvSpPr>
          <p:nvPr>
            <p:ph type="sldNum" sz="quarter" idx="12"/>
          </p:nvPr>
        </p:nvSpPr>
        <p:spPr/>
        <p:txBody>
          <a:bodyPr/>
          <a:lstStyle/>
          <a:p>
            <a:fld id="{FB2A6050-E894-0C46-987D-30E000431966}" type="slidenum">
              <a:rPr lang="en-US" smtClean="0"/>
              <a:t>2</a:t>
            </a:fld>
            <a:endParaRPr lang="en-US"/>
          </a:p>
        </p:txBody>
      </p:sp>
      <p:sp>
        <p:nvSpPr>
          <p:cNvPr id="10" name="Rectangle 9">
            <a:extLst>
              <a:ext uri="{FF2B5EF4-FFF2-40B4-BE49-F238E27FC236}">
                <a16:creationId xmlns:a16="http://schemas.microsoft.com/office/drawing/2014/main" id="{72288B22-D5EE-577F-E5D7-6222AEDD4795}"/>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376EEA6A-E6D8-8A7D-3707-5C77D518D87B}"/>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0361181E-F54D-F7DD-FF80-623C22C4F540}"/>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B907B061-1DF0-432F-DA62-D7A40FE74968}"/>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F5C898EA-4771-FBE8-4FC3-B8F8B1BC82FB}"/>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2</a:t>
            </a:fld>
            <a:endParaRPr lang="en-US"/>
          </a:p>
        </p:txBody>
      </p:sp>
      <p:sp>
        <p:nvSpPr>
          <p:cNvPr id="4" name="TextBox 3">
            <a:extLst>
              <a:ext uri="{FF2B5EF4-FFF2-40B4-BE49-F238E27FC236}">
                <a16:creationId xmlns:a16="http://schemas.microsoft.com/office/drawing/2014/main" id="{CD6081C4-17AD-FFA5-B8B5-8ABA2202EE7E}"/>
              </a:ext>
            </a:extLst>
          </p:cNvPr>
          <p:cNvSpPr txBox="1"/>
          <p:nvPr/>
        </p:nvSpPr>
        <p:spPr>
          <a:xfrm>
            <a:off x="454499" y="1876096"/>
            <a:ext cx="11256577"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"The </a:t>
            </a:r>
            <a:r>
              <a:rPr lang="en-US" sz="2400" dirty="0" err="1"/>
              <a:t>facebook.com’s</a:t>
            </a:r>
            <a:r>
              <a:rPr lang="en-US" sz="2400" dirty="0"/>
              <a:t> various configurations are changed currently </a:t>
            </a:r>
            <a:r>
              <a:rPr lang="en-US" sz="2400" b="1" dirty="0">
                <a:solidFill>
                  <a:srgbClr val="C00000"/>
                </a:solidFill>
              </a:rPr>
              <a:t>thousands</a:t>
            </a:r>
            <a:r>
              <a:rPr lang="en-US" sz="2400" dirty="0">
                <a:solidFill>
                  <a:srgbClr val="C00000"/>
                </a:solidFill>
              </a:rPr>
              <a:t> </a:t>
            </a:r>
            <a:r>
              <a:rPr lang="en-US" sz="2400" dirty="0"/>
              <a:t>of times a day. In 2014, </a:t>
            </a:r>
            <a:r>
              <a:rPr lang="en-US" sz="2400" b="1" dirty="0">
                <a:solidFill>
                  <a:srgbClr val="C00000"/>
                </a:solidFill>
              </a:rPr>
              <a:t>thousands of engineers</a:t>
            </a:r>
            <a:r>
              <a:rPr lang="en-US" sz="2400" dirty="0"/>
              <a:t> made live configuration updates to various parts of the site, which is even </a:t>
            </a:r>
            <a:r>
              <a:rPr lang="en-US" sz="2400" b="1" dirty="0">
                <a:solidFill>
                  <a:srgbClr val="C00000"/>
                </a:solidFill>
              </a:rPr>
              <a:t>more than</a:t>
            </a:r>
            <a:r>
              <a:rPr lang="en-US" sz="2400" b="1" dirty="0"/>
              <a:t> </a:t>
            </a:r>
            <a:r>
              <a:rPr lang="en-US" sz="2400" dirty="0"/>
              <a:t>the number of engineers who made changes to Facebook’s frontend product code."</a:t>
            </a:r>
            <a:endParaRPr lang="en-US" sz="2800" b="1" dirty="0"/>
          </a:p>
          <a:p>
            <a:pPr marL="800100" lvl="1" indent="-342900">
              <a:buFont typeface="Courier New"/>
              <a:buChar char="o"/>
            </a:pPr>
            <a:endParaRPr lang="en-US" sz="2400" dirty="0"/>
          </a:p>
          <a:p>
            <a:pPr marL="342900" indent="-342900">
              <a:spcBef>
                <a:spcPts val="1200"/>
              </a:spcBef>
              <a:buFont typeface="Arial"/>
              <a:buChar char="•"/>
            </a:pPr>
            <a:r>
              <a:rPr lang="en-US" sz="2400" dirty="0"/>
              <a:t>"</a:t>
            </a:r>
            <a:r>
              <a:rPr lang="en-US" sz="2400" b="1" dirty="0">
                <a:solidFill>
                  <a:srgbClr val="C00000"/>
                </a:solidFill>
              </a:rPr>
              <a:t>Recovering </a:t>
            </a:r>
            <a:r>
              <a:rPr lang="en-US" sz="2400" dirty="0"/>
              <a:t>from a configuration error on mobile devices is </a:t>
            </a:r>
            <a:r>
              <a:rPr lang="en-US" sz="2400" b="1" dirty="0">
                <a:solidFill>
                  <a:srgbClr val="C00000"/>
                </a:solidFill>
              </a:rPr>
              <a:t>much harder</a:t>
            </a:r>
            <a:r>
              <a:rPr lang="en-US" sz="2400" dirty="0"/>
              <a:t> [...] because developers don't have access to user's devices to identify the issues."</a:t>
            </a:r>
          </a:p>
        </p:txBody>
      </p:sp>
      <p:sp>
        <p:nvSpPr>
          <p:cNvPr id="6" name="TextBox 5">
            <a:extLst>
              <a:ext uri="{FF2B5EF4-FFF2-40B4-BE49-F238E27FC236}">
                <a16:creationId xmlns:a16="http://schemas.microsoft.com/office/drawing/2014/main" id="{C5C383C5-0C13-97A4-6725-58FA1D3F4019}"/>
              </a:ext>
            </a:extLst>
          </p:cNvPr>
          <p:cNvSpPr txBox="1"/>
          <p:nvPr/>
        </p:nvSpPr>
        <p:spPr>
          <a:xfrm>
            <a:off x="321803" y="5947698"/>
            <a:ext cx="11867107" cy="292388"/>
          </a:xfrm>
          <a:prstGeom prst="rect">
            <a:avLst/>
          </a:prstGeom>
          <a:noFill/>
        </p:spPr>
        <p:txBody>
          <a:bodyPr wrap="square" lIns="91440" tIns="45720" rIns="91440" bIns="45720" anchor="t">
            <a:spAutoFit/>
          </a:bodyPr>
          <a:lstStyle/>
          <a:p>
            <a:r>
              <a:rPr lang="en-US" sz="1300">
                <a:solidFill>
                  <a:schemeClr val="bg1">
                    <a:lumMod val="50000"/>
                  </a:schemeClr>
                </a:solidFill>
                <a:latin typeface="Aptos"/>
                <a:cs typeface="Arial"/>
              </a:rPr>
              <a:t>[1]</a:t>
            </a:r>
            <a:r>
              <a:rPr lang="en-US" sz="1300">
                <a:solidFill>
                  <a:schemeClr val="bg1">
                    <a:lumMod val="50000"/>
                  </a:schemeClr>
                </a:solidFill>
                <a:ea typeface="+mn-lt"/>
                <a:cs typeface="Arial"/>
              </a:rPr>
              <a:t>  </a:t>
            </a:r>
            <a:r>
              <a:rPr lang="en-US" sz="1300">
                <a:solidFill>
                  <a:schemeClr val="bg1">
                    <a:lumMod val="50000"/>
                  </a:schemeClr>
                </a:solidFill>
                <a:ea typeface="+mn-lt"/>
                <a:cs typeface="+mn-lt"/>
              </a:rPr>
              <a:t>Holistic configuration management at Facebook, SOSP, 2015.</a:t>
            </a:r>
            <a:endParaRPr lang="en-US" sz="1300">
              <a:solidFill>
                <a:schemeClr val="bg1">
                  <a:lumMod val="50000"/>
                </a:schemeClr>
              </a:solidFill>
              <a:latin typeface="Aptos" panose="020B0004020202020204" pitchFamily="34" charset="0"/>
            </a:endParaRPr>
          </a:p>
        </p:txBody>
      </p:sp>
      <p:sp>
        <p:nvSpPr>
          <p:cNvPr id="8" name="TextBox 7">
            <a:extLst>
              <a:ext uri="{FF2B5EF4-FFF2-40B4-BE49-F238E27FC236}">
                <a16:creationId xmlns:a16="http://schemas.microsoft.com/office/drawing/2014/main" id="{B85E3956-0A99-B05E-1660-327E302384CB}"/>
              </a:ext>
            </a:extLst>
          </p:cNvPr>
          <p:cNvSpPr txBox="1"/>
          <p:nvPr/>
        </p:nvSpPr>
        <p:spPr>
          <a:xfrm>
            <a:off x="327058" y="6205202"/>
            <a:ext cx="11867107" cy="292388"/>
          </a:xfrm>
          <a:prstGeom prst="rect">
            <a:avLst/>
          </a:prstGeom>
          <a:noFill/>
        </p:spPr>
        <p:txBody>
          <a:bodyPr wrap="square" lIns="91440" tIns="45720" rIns="91440" bIns="45720" anchor="t">
            <a:spAutoFit/>
          </a:bodyPr>
          <a:lstStyle/>
          <a:p>
            <a:r>
              <a:rPr lang="en-US" sz="1300">
                <a:solidFill>
                  <a:schemeClr val="bg1">
                    <a:lumMod val="50000"/>
                  </a:schemeClr>
                </a:solidFill>
                <a:latin typeface="Aptos"/>
                <a:cs typeface="Arial"/>
              </a:rPr>
              <a:t>[2]</a:t>
            </a:r>
            <a:r>
              <a:rPr lang="en-US" sz="1300">
                <a:solidFill>
                  <a:schemeClr val="bg1">
                    <a:lumMod val="50000"/>
                  </a:schemeClr>
                </a:solidFill>
                <a:ea typeface="+mn-lt"/>
                <a:cs typeface="Arial"/>
              </a:rPr>
              <a:t> </a:t>
            </a:r>
            <a:r>
              <a:rPr lang="en-US" sz="1300">
                <a:solidFill>
                  <a:schemeClr val="bg1">
                    <a:lumMod val="50000"/>
                  </a:schemeClr>
                </a:solidFill>
                <a:ea typeface="+mn-lt"/>
                <a:cs typeface="+mn-lt"/>
              </a:rPr>
              <a:t> </a:t>
            </a:r>
            <a:r>
              <a:rPr lang="en-US" sz="1300" err="1">
                <a:solidFill>
                  <a:schemeClr val="bg1">
                    <a:lumMod val="50000"/>
                  </a:schemeClr>
                </a:solidFill>
                <a:ea typeface="+mn-lt"/>
                <a:cs typeface="+mn-lt"/>
              </a:rPr>
              <a:t>MobileConfig</a:t>
            </a:r>
            <a:r>
              <a:rPr lang="en-US" sz="1300">
                <a:solidFill>
                  <a:schemeClr val="bg1">
                    <a:lumMod val="50000"/>
                  </a:schemeClr>
                </a:solidFill>
                <a:ea typeface="+mn-lt"/>
                <a:cs typeface="+mn-lt"/>
              </a:rPr>
              <a:t>: Remote Configuration Management for Mobile Apps at Hyperscale, NSDI, 2024.</a:t>
            </a:r>
            <a:endParaRPr lang="en-US" sz="1300">
              <a:solidFill>
                <a:schemeClr val="bg1">
                  <a:lumMod val="50000"/>
                </a:schemeClr>
              </a:solidFill>
              <a:latin typeface="Aptos" panose="020B0004020202020204" pitchFamily="34" charset="0"/>
            </a:endParaRPr>
          </a:p>
        </p:txBody>
      </p:sp>
      <p:pic>
        <p:nvPicPr>
          <p:cNvPr id="7" name="Picture 8">
            <a:extLst>
              <a:ext uri="{FF2B5EF4-FFF2-40B4-BE49-F238E27FC236}">
                <a16:creationId xmlns:a16="http://schemas.microsoft.com/office/drawing/2014/main" id="{6473507C-98C4-2A84-594F-B64C5775F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5476" y="5607935"/>
            <a:ext cx="2307128" cy="4806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5F31E5-B553-F4FA-6AB8-8A3C921F60AD}"/>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a:cs typeface="Arial"/>
              </a:rPr>
              <a:t>High Velocity of Configuration Changes</a:t>
            </a:r>
            <a:endParaRPr lang="en-US" sz="4200" b="1" spc="-150" dirty="0">
              <a:latin typeface="Aptos Display"/>
              <a:cs typeface="Calibri Light"/>
            </a:endParaRPr>
          </a:p>
        </p:txBody>
      </p:sp>
    </p:spTree>
    <p:extLst>
      <p:ext uri="{BB962C8B-B14F-4D97-AF65-F5344CB8AC3E}">
        <p14:creationId xmlns:p14="http://schemas.microsoft.com/office/powerpoint/2010/main" val="3565122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F8D6-8DCD-E675-6AC3-1D4CFEEFA6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E03C-6DCE-CC65-6599-9D77FB4F6CFF}"/>
              </a:ext>
            </a:extLst>
          </p:cNvPr>
          <p:cNvSpPr>
            <a:spLocks noGrp="1"/>
          </p:cNvSpPr>
          <p:nvPr>
            <p:ph type="sldNum" sz="quarter" idx="12"/>
          </p:nvPr>
        </p:nvSpPr>
        <p:spPr/>
        <p:txBody>
          <a:bodyPr/>
          <a:lstStyle/>
          <a:p>
            <a:fld id="{FB2A6050-E894-0C46-987D-30E000431966}" type="slidenum">
              <a:rPr lang="en-US" smtClean="0"/>
              <a:t>3</a:t>
            </a:fld>
            <a:endParaRPr lang="en-US"/>
          </a:p>
        </p:txBody>
      </p:sp>
      <p:sp>
        <p:nvSpPr>
          <p:cNvPr id="10" name="Rectangle 9">
            <a:extLst>
              <a:ext uri="{FF2B5EF4-FFF2-40B4-BE49-F238E27FC236}">
                <a16:creationId xmlns:a16="http://schemas.microsoft.com/office/drawing/2014/main" id="{3AD0F190-896D-E344-DC44-D9EF345B803E}"/>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8B1EB0E2-4FD2-B2F8-3FB3-0E376A090ECD}"/>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7CE7F79E-3ACC-CCE4-312B-F97722DBCA85}"/>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AFFFF249-FF04-A198-18AB-A6AC53372A01}"/>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D73BF81D-AAB5-D0BC-F820-4E85041A2D54}"/>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3</a:t>
            </a:fld>
            <a:endParaRPr lang="en-US"/>
          </a:p>
        </p:txBody>
      </p:sp>
      <p:sp>
        <p:nvSpPr>
          <p:cNvPr id="4" name="Rounded Rectangle 3">
            <a:extLst>
              <a:ext uri="{FF2B5EF4-FFF2-40B4-BE49-F238E27FC236}">
                <a16:creationId xmlns:a16="http://schemas.microsoft.com/office/drawing/2014/main" id="{912BAC2B-3A46-BE17-CBC1-B228E98F454F}"/>
              </a:ext>
            </a:extLst>
          </p:cNvPr>
          <p:cNvSpPr/>
          <p:nvPr/>
        </p:nvSpPr>
        <p:spPr>
          <a:xfrm>
            <a:off x="685144" y="1549743"/>
            <a:ext cx="10734425" cy="1654009"/>
          </a:xfrm>
          <a:prstGeom prst="roundRect">
            <a:avLst/>
          </a:prstGeom>
          <a:solidFill>
            <a:schemeClr val="bg1"/>
          </a:solidFill>
          <a:ln w="12700">
            <a:solidFill>
              <a:schemeClr val="tx1"/>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4230BA38-B1E0-C1EB-3D2C-7A88F957C919}"/>
              </a:ext>
            </a:extLst>
          </p:cNvPr>
          <p:cNvSpPr/>
          <p:nvPr/>
        </p:nvSpPr>
        <p:spPr>
          <a:xfrm>
            <a:off x="7248888" y="1615987"/>
            <a:ext cx="4117777" cy="1340995"/>
          </a:xfrm>
          <a:prstGeom prst="roundRect">
            <a:avLst/>
          </a:prstGeom>
          <a:solidFill>
            <a:schemeClr val="bg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sp>
        <p:nvSpPr>
          <p:cNvPr id="17" name="Rounded Rectangle 16">
            <a:extLst>
              <a:ext uri="{FF2B5EF4-FFF2-40B4-BE49-F238E27FC236}">
                <a16:creationId xmlns:a16="http://schemas.microsoft.com/office/drawing/2014/main" id="{A7CD5C21-0C28-D739-D024-F4FD8033E2B8}"/>
              </a:ext>
            </a:extLst>
          </p:cNvPr>
          <p:cNvSpPr/>
          <p:nvPr/>
        </p:nvSpPr>
        <p:spPr>
          <a:xfrm>
            <a:off x="2720794" y="1596373"/>
            <a:ext cx="4440624" cy="1363480"/>
          </a:xfrm>
          <a:prstGeom prst="roundRect">
            <a:avLst/>
          </a:prstGeom>
          <a:solidFill>
            <a:schemeClr val="accent6">
              <a:lumMod val="40000"/>
              <a:lumOff val="60000"/>
            </a:schemeClr>
          </a:solidFill>
          <a:ln w="57150">
            <a:solidFill>
              <a:schemeClr val="tx1">
                <a:lumMod val="85000"/>
                <a:lumOff val="1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6309FE11-8ABF-9736-8175-BF9E9DC3F02E}"/>
              </a:ext>
            </a:extLst>
          </p:cNvPr>
          <p:cNvGrpSpPr/>
          <p:nvPr/>
        </p:nvGrpSpPr>
        <p:grpSpPr>
          <a:xfrm>
            <a:off x="2912011" y="1675933"/>
            <a:ext cx="925753" cy="961464"/>
            <a:chOff x="2965003" y="3192363"/>
            <a:chExt cx="925753" cy="961464"/>
          </a:xfrm>
        </p:grpSpPr>
        <p:sp>
          <p:nvSpPr>
            <p:cNvPr id="19" name="Rounded Rectangle 18">
              <a:extLst>
                <a:ext uri="{FF2B5EF4-FFF2-40B4-BE49-F238E27FC236}">
                  <a16:creationId xmlns:a16="http://schemas.microsoft.com/office/drawing/2014/main" id="{16A75E64-2D96-175B-5F60-73CEAE98EDE3}"/>
                </a:ext>
              </a:extLst>
            </p:cNvPr>
            <p:cNvSpPr/>
            <p:nvPr/>
          </p:nvSpPr>
          <p:spPr>
            <a:xfrm>
              <a:off x="2965003" y="3192363"/>
              <a:ext cx="925753"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20" name="Picture 2" descr="Edit settings symbol for interface with a pencil and a cogwheel in a circle  icon">
              <a:extLst>
                <a:ext uri="{FF2B5EF4-FFF2-40B4-BE49-F238E27FC236}">
                  <a16:creationId xmlns:a16="http://schemas.microsoft.com/office/drawing/2014/main" id="{6E54C4CC-A4C3-5995-834F-2D5789070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966" y="3209754"/>
              <a:ext cx="573045" cy="5730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AA6EC9D-3093-18FB-E4E9-C525F1CDCB60}"/>
                </a:ext>
              </a:extLst>
            </p:cNvPr>
            <p:cNvSpPr txBox="1"/>
            <p:nvPr/>
          </p:nvSpPr>
          <p:spPr>
            <a:xfrm>
              <a:off x="2976922" y="3784495"/>
              <a:ext cx="911710"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Edit</a:t>
              </a:r>
            </a:p>
          </p:txBody>
        </p:sp>
      </p:grpSp>
      <p:grpSp>
        <p:nvGrpSpPr>
          <p:cNvPr id="30" name="Group 29">
            <a:extLst>
              <a:ext uri="{FF2B5EF4-FFF2-40B4-BE49-F238E27FC236}">
                <a16:creationId xmlns:a16="http://schemas.microsoft.com/office/drawing/2014/main" id="{F07F83E2-8FD1-484D-1EDA-E7E16DEFF742}"/>
              </a:ext>
            </a:extLst>
          </p:cNvPr>
          <p:cNvGrpSpPr/>
          <p:nvPr/>
        </p:nvGrpSpPr>
        <p:grpSpPr>
          <a:xfrm>
            <a:off x="7317774" y="1668105"/>
            <a:ext cx="1318254" cy="957522"/>
            <a:chOff x="4827417" y="3202607"/>
            <a:chExt cx="1318254" cy="957522"/>
          </a:xfrm>
        </p:grpSpPr>
        <p:sp>
          <p:nvSpPr>
            <p:cNvPr id="31" name="Rounded Rectangle 30">
              <a:extLst>
                <a:ext uri="{FF2B5EF4-FFF2-40B4-BE49-F238E27FC236}">
                  <a16:creationId xmlns:a16="http://schemas.microsoft.com/office/drawing/2014/main" id="{E043CF86-FCDD-6F3D-1DBB-9E2A335451A1}"/>
                </a:ext>
              </a:extLst>
            </p:cNvPr>
            <p:cNvSpPr/>
            <p:nvPr/>
          </p:nvSpPr>
          <p:spPr>
            <a:xfrm>
              <a:off x="4918895" y="3202607"/>
              <a:ext cx="1129615"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32" name="Picture 18" descr="Cloud-Configuration Icons - Free SVG &amp; PNG Cloud-Configuration Images -  Noun Project">
              <a:extLst>
                <a:ext uri="{FF2B5EF4-FFF2-40B4-BE49-F238E27FC236}">
                  <a16:creationId xmlns:a16="http://schemas.microsoft.com/office/drawing/2014/main" id="{C2BBA8A6-1C84-3468-8296-41045FA90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039" y="3214917"/>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83764CE-1B50-8D46-C861-D8AB5EB54A93}"/>
                </a:ext>
              </a:extLst>
            </p:cNvPr>
            <p:cNvSpPr txBox="1"/>
            <p:nvPr/>
          </p:nvSpPr>
          <p:spPr>
            <a:xfrm>
              <a:off x="4827417" y="3782799"/>
              <a:ext cx="1318254"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Deploy</a:t>
              </a:r>
            </a:p>
          </p:txBody>
        </p:sp>
      </p:grpSp>
      <p:grpSp>
        <p:nvGrpSpPr>
          <p:cNvPr id="34" name="Group 33">
            <a:extLst>
              <a:ext uri="{FF2B5EF4-FFF2-40B4-BE49-F238E27FC236}">
                <a16:creationId xmlns:a16="http://schemas.microsoft.com/office/drawing/2014/main" id="{7C4BBB86-CA15-2E77-B9BA-5F4F78EF71F1}"/>
              </a:ext>
            </a:extLst>
          </p:cNvPr>
          <p:cNvGrpSpPr/>
          <p:nvPr/>
        </p:nvGrpSpPr>
        <p:grpSpPr>
          <a:xfrm>
            <a:off x="8782133" y="1670099"/>
            <a:ext cx="1329893" cy="966002"/>
            <a:chOff x="8196632" y="3186129"/>
            <a:chExt cx="1329893" cy="966002"/>
          </a:xfrm>
        </p:grpSpPr>
        <p:sp>
          <p:nvSpPr>
            <p:cNvPr id="35" name="Rounded Rectangle 34">
              <a:extLst>
                <a:ext uri="{FF2B5EF4-FFF2-40B4-BE49-F238E27FC236}">
                  <a16:creationId xmlns:a16="http://schemas.microsoft.com/office/drawing/2014/main" id="{4A9E0E8C-5466-59C3-3E3C-4461B2C702D0}"/>
                </a:ext>
              </a:extLst>
            </p:cNvPr>
            <p:cNvSpPr/>
            <p:nvPr/>
          </p:nvSpPr>
          <p:spPr>
            <a:xfrm>
              <a:off x="8337610" y="3186129"/>
              <a:ext cx="1026869"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36" name="Picture 26" descr="Analyzing, diagnostic, gear, magnifier, search, seo icon - Download on  Iconfinder">
              <a:extLst>
                <a:ext uri="{FF2B5EF4-FFF2-40B4-BE49-F238E27FC236}">
                  <a16:creationId xmlns:a16="http://schemas.microsoft.com/office/drawing/2014/main" id="{45AF6CD3-F41F-F6A4-D4EB-D0EC79437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646" y="322727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790B771-17FD-98E1-8391-92FBC27DDF7E}"/>
                </a:ext>
              </a:extLst>
            </p:cNvPr>
            <p:cNvSpPr txBox="1"/>
            <p:nvPr/>
          </p:nvSpPr>
          <p:spPr>
            <a:xfrm>
              <a:off x="8196632" y="3782799"/>
              <a:ext cx="1329893"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Diag.</a:t>
              </a:r>
            </a:p>
          </p:txBody>
        </p:sp>
      </p:grpSp>
      <p:sp>
        <p:nvSpPr>
          <p:cNvPr id="52" name="TextBox 51">
            <a:extLst>
              <a:ext uri="{FF2B5EF4-FFF2-40B4-BE49-F238E27FC236}">
                <a16:creationId xmlns:a16="http://schemas.microsoft.com/office/drawing/2014/main" id="{44DB2A56-7CE1-72C4-5A41-9D5C66B5FEEA}"/>
              </a:ext>
            </a:extLst>
          </p:cNvPr>
          <p:cNvSpPr txBox="1"/>
          <p:nvPr/>
        </p:nvSpPr>
        <p:spPr>
          <a:xfrm>
            <a:off x="619966" y="1593945"/>
            <a:ext cx="2259875" cy="830997"/>
          </a:xfrm>
          <a:prstGeom prst="rect">
            <a:avLst/>
          </a:prstGeom>
          <a:noFill/>
        </p:spPr>
        <p:txBody>
          <a:bodyPr wrap="square" rtlCol="0">
            <a:spAutoFit/>
          </a:bodyPr>
          <a:lstStyle/>
          <a:p>
            <a:pPr algn="ctr"/>
            <a:r>
              <a:rPr lang="en-US" sz="2400">
                <a:latin typeface="Aptos" panose="020B0004020202020204" pitchFamily="34" charset="0"/>
                <a:cs typeface="Times New Roman" panose="02020603050405020304" pitchFamily="18" charset="0"/>
              </a:rPr>
              <a:t>Configuration </a:t>
            </a:r>
          </a:p>
          <a:p>
            <a:pPr algn="ctr"/>
            <a:r>
              <a:rPr lang="en-US" sz="2400">
                <a:latin typeface="Aptos" panose="020B0004020202020204" pitchFamily="34" charset="0"/>
                <a:cs typeface="Times New Roman" panose="02020603050405020304" pitchFamily="18" charset="0"/>
              </a:rPr>
              <a:t>Lifecycles</a:t>
            </a:r>
          </a:p>
        </p:txBody>
      </p:sp>
      <p:grpSp>
        <p:nvGrpSpPr>
          <p:cNvPr id="53" name="Group 52">
            <a:extLst>
              <a:ext uri="{FF2B5EF4-FFF2-40B4-BE49-F238E27FC236}">
                <a16:creationId xmlns:a16="http://schemas.microsoft.com/office/drawing/2014/main" id="{AA664E2C-4F6F-CBEC-0761-7E1A5F949126}"/>
              </a:ext>
            </a:extLst>
          </p:cNvPr>
          <p:cNvGrpSpPr/>
          <p:nvPr/>
        </p:nvGrpSpPr>
        <p:grpSpPr>
          <a:xfrm>
            <a:off x="10436120" y="1671397"/>
            <a:ext cx="862046" cy="963658"/>
            <a:chOff x="9440300" y="3196663"/>
            <a:chExt cx="862046" cy="963658"/>
          </a:xfrm>
        </p:grpSpPr>
        <p:sp>
          <p:nvSpPr>
            <p:cNvPr id="54" name="Rounded Rectangle 53">
              <a:extLst>
                <a:ext uri="{FF2B5EF4-FFF2-40B4-BE49-F238E27FC236}">
                  <a16:creationId xmlns:a16="http://schemas.microsoft.com/office/drawing/2014/main" id="{9B41D134-09C2-5DBC-B331-7A4F72EE7311}"/>
                </a:ext>
              </a:extLst>
            </p:cNvPr>
            <p:cNvSpPr/>
            <p:nvPr/>
          </p:nvSpPr>
          <p:spPr>
            <a:xfrm>
              <a:off x="9440300" y="3196663"/>
              <a:ext cx="862046"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sp>
          <p:nvSpPr>
            <p:cNvPr id="55" name="TextBox 54">
              <a:extLst>
                <a:ext uri="{FF2B5EF4-FFF2-40B4-BE49-F238E27FC236}">
                  <a16:creationId xmlns:a16="http://schemas.microsoft.com/office/drawing/2014/main" id="{A13ECA00-5E6D-6973-0315-8C4C7F98B749}"/>
                </a:ext>
              </a:extLst>
            </p:cNvPr>
            <p:cNvSpPr txBox="1"/>
            <p:nvPr/>
          </p:nvSpPr>
          <p:spPr>
            <a:xfrm>
              <a:off x="9540332" y="3790989"/>
              <a:ext cx="676126"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Fix</a:t>
              </a:r>
            </a:p>
          </p:txBody>
        </p:sp>
        <p:pic>
          <p:nvPicPr>
            <p:cNvPr id="56" name="Picture 30" descr="Free Wrench Gear Icon - Download in Line Style">
              <a:extLst>
                <a:ext uri="{FF2B5EF4-FFF2-40B4-BE49-F238E27FC236}">
                  <a16:creationId xmlns:a16="http://schemas.microsoft.com/office/drawing/2014/main" id="{861F7A1D-2F79-BA16-CC0E-5C36853605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6656" y="3246921"/>
              <a:ext cx="576072" cy="5760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Elbow Connector 56">
            <a:extLst>
              <a:ext uri="{FF2B5EF4-FFF2-40B4-BE49-F238E27FC236}">
                <a16:creationId xmlns:a16="http://schemas.microsoft.com/office/drawing/2014/main" id="{81D1D212-C8AC-46AF-08C4-D5247B36A978}"/>
              </a:ext>
            </a:extLst>
          </p:cNvPr>
          <p:cNvCxnSpPr>
            <a:cxnSpLocks/>
            <a:stCxn id="55" idx="2"/>
            <a:endCxn id="21" idx="2"/>
          </p:cNvCxnSpPr>
          <p:nvPr/>
        </p:nvCxnSpPr>
        <p:spPr>
          <a:xfrm rot="5400000">
            <a:off x="7125829" y="-1110989"/>
            <a:ext cx="2342" cy="7494430"/>
          </a:xfrm>
          <a:prstGeom prst="bentConnector3">
            <a:avLst>
              <a:gd name="adj1" fmla="val 1915700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5757EB5-FA3A-687C-2B03-F0A7180002B6}"/>
              </a:ext>
            </a:extLst>
          </p:cNvPr>
          <p:cNvCxnSpPr>
            <a:cxnSpLocks/>
            <a:stCxn id="35" idx="3"/>
            <a:endCxn id="54" idx="1"/>
          </p:cNvCxnSpPr>
          <p:nvPr/>
        </p:nvCxnSpPr>
        <p:spPr>
          <a:xfrm>
            <a:off x="9949980" y="2148860"/>
            <a:ext cx="486140" cy="1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643726-91BD-760E-18B3-3B380DAD597E}"/>
              </a:ext>
            </a:extLst>
          </p:cNvPr>
          <p:cNvCxnSpPr>
            <a:cxnSpLocks/>
            <a:stCxn id="19" idx="3"/>
            <a:endCxn id="23" idx="1"/>
          </p:cNvCxnSpPr>
          <p:nvPr/>
        </p:nvCxnSpPr>
        <p:spPr>
          <a:xfrm flipV="1">
            <a:off x="3837764" y="2147865"/>
            <a:ext cx="353232" cy="68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B13E473D-6CEC-4217-3838-1C65B6DC63E8}"/>
              </a:ext>
            </a:extLst>
          </p:cNvPr>
          <p:cNvGrpSpPr/>
          <p:nvPr/>
        </p:nvGrpSpPr>
        <p:grpSpPr>
          <a:xfrm>
            <a:off x="4190996" y="1669104"/>
            <a:ext cx="3000850" cy="970047"/>
            <a:chOff x="4507316" y="1841177"/>
            <a:chExt cx="3000850" cy="970047"/>
          </a:xfrm>
        </p:grpSpPr>
        <p:sp>
          <p:nvSpPr>
            <p:cNvPr id="23" name="Rounded Rectangle 22">
              <a:extLst>
                <a:ext uri="{FF2B5EF4-FFF2-40B4-BE49-F238E27FC236}">
                  <a16:creationId xmlns:a16="http://schemas.microsoft.com/office/drawing/2014/main" id="{5E20BDA1-1D1D-E735-90A9-EF2D4323EA77}"/>
                </a:ext>
              </a:extLst>
            </p:cNvPr>
            <p:cNvSpPr/>
            <p:nvPr/>
          </p:nvSpPr>
          <p:spPr>
            <a:xfrm>
              <a:off x="4507316" y="1841177"/>
              <a:ext cx="2794305"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24" name="Picture 4" descr="Review - Free edit tools icons">
              <a:extLst>
                <a:ext uri="{FF2B5EF4-FFF2-40B4-BE49-F238E27FC236}">
                  <a16:creationId xmlns:a16="http://schemas.microsoft.com/office/drawing/2014/main" id="{B6D37DE8-57A0-8144-4C3E-DBADB0934A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8487" y="190708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836FD3C-416D-7237-8359-2200A982791F}"/>
                </a:ext>
              </a:extLst>
            </p:cNvPr>
            <p:cNvSpPr txBox="1"/>
            <p:nvPr/>
          </p:nvSpPr>
          <p:spPr>
            <a:xfrm>
              <a:off x="4510339" y="2441892"/>
              <a:ext cx="1270702" cy="369332"/>
            </a:xfrm>
            <a:prstGeom prst="rect">
              <a:avLst/>
            </a:prstGeom>
            <a:noFill/>
          </p:spPr>
          <p:txBody>
            <a:bodyPr wrap="square" rtlCol="0">
              <a:spAutoFit/>
            </a:bodyPr>
            <a:lstStyle/>
            <a:p>
              <a:r>
                <a:rPr lang="en-US" b="1">
                  <a:latin typeface="Aptos" panose="020B0004020202020204" pitchFamily="34" charset="0"/>
                  <a:cs typeface="Times New Roman" panose="02020603050405020304" pitchFamily="18" charset="0"/>
                </a:rPr>
                <a:t>Validation</a:t>
              </a:r>
            </a:p>
          </p:txBody>
        </p:sp>
        <p:grpSp>
          <p:nvGrpSpPr>
            <p:cNvPr id="26" name="Group 25">
              <a:extLst>
                <a:ext uri="{FF2B5EF4-FFF2-40B4-BE49-F238E27FC236}">
                  <a16:creationId xmlns:a16="http://schemas.microsoft.com/office/drawing/2014/main" id="{29F1F3A6-9BC5-6020-CC94-0AEEE20D8DED}"/>
                </a:ext>
              </a:extLst>
            </p:cNvPr>
            <p:cNvGrpSpPr/>
            <p:nvPr/>
          </p:nvGrpSpPr>
          <p:grpSpPr>
            <a:xfrm>
              <a:off x="5594886" y="1878070"/>
              <a:ext cx="924929" cy="933047"/>
              <a:chOff x="3945991" y="3219084"/>
              <a:chExt cx="924929" cy="933047"/>
            </a:xfrm>
          </p:grpSpPr>
          <p:pic>
            <p:nvPicPr>
              <p:cNvPr id="28" name="Picture 8" descr="Testing - Free computer icons">
                <a:extLst>
                  <a:ext uri="{FF2B5EF4-FFF2-40B4-BE49-F238E27FC236}">
                    <a16:creationId xmlns:a16="http://schemas.microsoft.com/office/drawing/2014/main" id="{2C2DA458-5787-91A0-6801-6049EC2F1B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676" y="321908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6146C5C-ABAC-E301-2BE6-6EEA86406E0F}"/>
                  </a:ext>
                </a:extLst>
              </p:cNvPr>
              <p:cNvSpPr txBox="1"/>
              <p:nvPr/>
            </p:nvSpPr>
            <p:spPr>
              <a:xfrm>
                <a:off x="3945991" y="3782799"/>
                <a:ext cx="924929"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Test</a:t>
                </a:r>
              </a:p>
            </p:txBody>
          </p:sp>
        </p:grpSp>
        <p:grpSp>
          <p:nvGrpSpPr>
            <p:cNvPr id="61" name="Group 60">
              <a:extLst>
                <a:ext uri="{FF2B5EF4-FFF2-40B4-BE49-F238E27FC236}">
                  <a16:creationId xmlns:a16="http://schemas.microsoft.com/office/drawing/2014/main" id="{2F57B3A7-40D3-D5C7-25EA-160AA3E22EE1}"/>
                </a:ext>
              </a:extLst>
            </p:cNvPr>
            <p:cNvGrpSpPr/>
            <p:nvPr/>
          </p:nvGrpSpPr>
          <p:grpSpPr>
            <a:xfrm>
              <a:off x="6282810" y="1894890"/>
              <a:ext cx="1225356" cy="904140"/>
              <a:chOff x="3501910" y="3247959"/>
              <a:chExt cx="1225356" cy="904140"/>
            </a:xfrm>
          </p:grpSpPr>
          <p:pic>
            <p:nvPicPr>
              <p:cNvPr id="63" name="Picture 4" descr="Review - Free edit tools icons">
                <a:extLst>
                  <a:ext uri="{FF2B5EF4-FFF2-40B4-BE49-F238E27FC236}">
                    <a16:creationId xmlns:a16="http://schemas.microsoft.com/office/drawing/2014/main" id="{DA2698CA-70C3-4DF2-DC19-7677CE02B3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4712" y="3247959"/>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E53481F-A1B7-9DCF-6F51-8E963581574A}"/>
                  </a:ext>
                </a:extLst>
              </p:cNvPr>
              <p:cNvSpPr txBox="1"/>
              <p:nvPr/>
            </p:nvSpPr>
            <p:spPr>
              <a:xfrm>
                <a:off x="3501910" y="3782767"/>
                <a:ext cx="1225356"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Review</a:t>
                </a:r>
              </a:p>
            </p:txBody>
          </p:sp>
        </p:grpSp>
      </p:grpSp>
      <p:cxnSp>
        <p:nvCxnSpPr>
          <p:cNvPr id="66" name="Straight Arrow Connector 65">
            <a:extLst>
              <a:ext uri="{FF2B5EF4-FFF2-40B4-BE49-F238E27FC236}">
                <a16:creationId xmlns:a16="http://schemas.microsoft.com/office/drawing/2014/main" id="{45138FEA-F384-3C07-1B41-EEBEFCE8CA00}"/>
              </a:ext>
            </a:extLst>
          </p:cNvPr>
          <p:cNvCxnSpPr>
            <a:cxnSpLocks/>
            <a:endCxn id="31" idx="1"/>
          </p:cNvCxnSpPr>
          <p:nvPr/>
        </p:nvCxnSpPr>
        <p:spPr>
          <a:xfrm flipV="1">
            <a:off x="7000272" y="2146866"/>
            <a:ext cx="408980" cy="1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F2C9CF5-2401-FFC9-A29D-D78DFAF9739A}"/>
              </a:ext>
            </a:extLst>
          </p:cNvPr>
          <p:cNvCxnSpPr>
            <a:cxnSpLocks/>
            <a:stCxn id="31" idx="3"/>
            <a:endCxn id="35" idx="1"/>
          </p:cNvCxnSpPr>
          <p:nvPr/>
        </p:nvCxnSpPr>
        <p:spPr>
          <a:xfrm>
            <a:off x="8538867" y="2146866"/>
            <a:ext cx="384244" cy="1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2F168E8-D57F-8FE7-0EC2-E420C0BB98A5}"/>
              </a:ext>
            </a:extLst>
          </p:cNvPr>
          <p:cNvSpPr txBox="1"/>
          <p:nvPr/>
        </p:nvSpPr>
        <p:spPr>
          <a:xfrm>
            <a:off x="3494825" y="2615358"/>
            <a:ext cx="2231236" cy="369332"/>
          </a:xfrm>
          <a:prstGeom prst="rect">
            <a:avLst/>
          </a:prstGeom>
          <a:noFill/>
        </p:spPr>
        <p:txBody>
          <a:bodyPr wrap="square" lIns="91440" tIns="45720" rIns="91440" bIns="45720" rtlCol="0" anchor="t">
            <a:spAutoFit/>
          </a:bodyPr>
          <a:lstStyle/>
          <a:p>
            <a:pPr algn="ctr"/>
            <a:r>
              <a:rPr lang="en-US" b="1">
                <a:latin typeface="Aptos"/>
                <a:cs typeface="Times New Roman"/>
              </a:rPr>
              <a:t>Pre-production</a:t>
            </a:r>
            <a:endParaRPr lang="en-US" b="1">
              <a:latin typeface="Aptos" panose="020B0004020202020204" pitchFamily="34" charset="0"/>
              <a:cs typeface="Times New Roman" panose="02020603050405020304" pitchFamily="18" charset="0"/>
            </a:endParaRPr>
          </a:p>
        </p:txBody>
      </p:sp>
      <p:sp>
        <p:nvSpPr>
          <p:cNvPr id="70" name="TextBox 69">
            <a:extLst>
              <a:ext uri="{FF2B5EF4-FFF2-40B4-BE49-F238E27FC236}">
                <a16:creationId xmlns:a16="http://schemas.microsoft.com/office/drawing/2014/main" id="{9CC5A968-4EA6-A2D9-B849-5844892FCAA3}"/>
              </a:ext>
            </a:extLst>
          </p:cNvPr>
          <p:cNvSpPr txBox="1"/>
          <p:nvPr/>
        </p:nvSpPr>
        <p:spPr>
          <a:xfrm>
            <a:off x="7767631" y="2611080"/>
            <a:ext cx="2849404"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Post-production</a:t>
            </a:r>
          </a:p>
        </p:txBody>
      </p:sp>
      <p:sp>
        <p:nvSpPr>
          <p:cNvPr id="84" name="Bent Arrow 83">
            <a:extLst>
              <a:ext uri="{FF2B5EF4-FFF2-40B4-BE49-F238E27FC236}">
                <a16:creationId xmlns:a16="http://schemas.microsoft.com/office/drawing/2014/main" id="{BC153866-6C35-5903-4133-FFE571A17570}"/>
              </a:ext>
            </a:extLst>
          </p:cNvPr>
          <p:cNvSpPr/>
          <p:nvPr/>
        </p:nvSpPr>
        <p:spPr>
          <a:xfrm>
            <a:off x="827157" y="2426096"/>
            <a:ext cx="1807840" cy="498557"/>
          </a:xfrm>
          <a:prstGeom prst="bentArrow">
            <a:avLst>
              <a:gd name="adj1" fmla="val 13776"/>
              <a:gd name="adj2" fmla="val 13765"/>
              <a:gd name="adj3" fmla="val 26084"/>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86" name="TextBox 85">
            <a:extLst>
              <a:ext uri="{FF2B5EF4-FFF2-40B4-BE49-F238E27FC236}">
                <a16:creationId xmlns:a16="http://schemas.microsoft.com/office/drawing/2014/main" id="{141307D0-23A4-E14C-DBEC-9E4B404A3D37}"/>
              </a:ext>
            </a:extLst>
          </p:cNvPr>
          <p:cNvSpPr txBox="1"/>
          <p:nvPr/>
        </p:nvSpPr>
        <p:spPr>
          <a:xfrm>
            <a:off x="825011" y="2586099"/>
            <a:ext cx="1822294" cy="323165"/>
          </a:xfrm>
          <a:prstGeom prst="rect">
            <a:avLst/>
          </a:prstGeom>
          <a:noFill/>
        </p:spPr>
        <p:txBody>
          <a:bodyPr wrap="none" rtlCol="0">
            <a:spAutoFit/>
          </a:bodyPr>
          <a:lstStyle/>
          <a:p>
            <a:r>
              <a:rPr lang="en-US" sz="1500" b="1">
                <a:solidFill>
                  <a:srgbClr val="C00000"/>
                </a:solidFill>
                <a:latin typeface="Aptos" panose="020B0004020202020204" pitchFamily="34" charset="0"/>
                <a:cs typeface="Arial" panose="020B0604020202020204" pitchFamily="34" charset="0"/>
              </a:rPr>
              <a:t>Thousands per day</a:t>
            </a:r>
          </a:p>
        </p:txBody>
      </p:sp>
      <p:sp>
        <p:nvSpPr>
          <p:cNvPr id="87" name="TextBox 86">
            <a:extLst>
              <a:ext uri="{FF2B5EF4-FFF2-40B4-BE49-F238E27FC236}">
                <a16:creationId xmlns:a16="http://schemas.microsoft.com/office/drawing/2014/main" id="{69E1A95F-1DFB-6E88-F3E0-B3EC490B8D69}"/>
              </a:ext>
            </a:extLst>
          </p:cNvPr>
          <p:cNvSpPr txBox="1"/>
          <p:nvPr/>
        </p:nvSpPr>
        <p:spPr>
          <a:xfrm>
            <a:off x="606467" y="4313604"/>
            <a:ext cx="8465202" cy="969496"/>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en-US" sz="2800">
                <a:latin typeface="Aptos" panose="020B0004020202020204" pitchFamily="34" charset="0"/>
                <a:cs typeface="Arial" panose="020B0604020202020204" pitchFamily="34" charset="0"/>
              </a:rPr>
              <a:t>Major engineering cost in writing validators or tests</a:t>
            </a:r>
          </a:p>
          <a:p>
            <a:pPr marL="800100" lvl="1" indent="-342900">
              <a:spcBef>
                <a:spcPts val="600"/>
              </a:spcBef>
              <a:buSzPct val="60000"/>
              <a:buFont typeface="Courier New" panose="02070309020205020404" pitchFamily="49" charset="0"/>
              <a:buChar char="o"/>
            </a:pPr>
            <a:r>
              <a:rPr lang="en-US" sz="2400">
                <a:latin typeface="Aptos" panose="020B0004020202020204" pitchFamily="34" charset="0"/>
                <a:cs typeface="Arial" panose="020B0604020202020204" pitchFamily="34" charset="0"/>
              </a:rPr>
              <a:t>Mature codebase still leave many parameters uncovered</a:t>
            </a:r>
          </a:p>
        </p:txBody>
      </p:sp>
      <p:sp>
        <p:nvSpPr>
          <p:cNvPr id="90" name="Bent Arrow 89">
            <a:extLst>
              <a:ext uri="{FF2B5EF4-FFF2-40B4-BE49-F238E27FC236}">
                <a16:creationId xmlns:a16="http://schemas.microsoft.com/office/drawing/2014/main" id="{63E80925-801A-58C0-48A7-7A99CA08FE8C}"/>
              </a:ext>
            </a:extLst>
          </p:cNvPr>
          <p:cNvSpPr/>
          <p:nvPr/>
        </p:nvSpPr>
        <p:spPr>
          <a:xfrm rot="10800000">
            <a:off x="848775" y="2587417"/>
            <a:ext cx="1807840" cy="498557"/>
          </a:xfrm>
          <a:prstGeom prst="bentArrow">
            <a:avLst>
              <a:gd name="adj1" fmla="val 13776"/>
              <a:gd name="adj2" fmla="val 13765"/>
              <a:gd name="adj3" fmla="val 26084"/>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pic>
        <p:nvPicPr>
          <p:cNvPr id="7172" name="Picture 4" descr="Box Inspection Icon - Free PNG &amp; SVG 638256 - Noun Project">
            <a:extLst>
              <a:ext uri="{FF2B5EF4-FFF2-40B4-BE49-F238E27FC236}">
                <a16:creationId xmlns:a16="http://schemas.microsoft.com/office/drawing/2014/main" id="{E52C3EC6-D610-482D-F2EA-808B71C7D1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95690" y="3501050"/>
            <a:ext cx="752270" cy="75227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17898779-4BDE-848D-C5D2-9354E79DF125}"/>
              </a:ext>
            </a:extLst>
          </p:cNvPr>
          <p:cNvPicPr>
            <a:picLocks noChangeAspect="1"/>
          </p:cNvPicPr>
          <p:nvPr/>
        </p:nvPicPr>
        <p:blipFill>
          <a:blip r:embed="rId11"/>
          <a:stretch>
            <a:fillRect/>
          </a:stretch>
        </p:blipFill>
        <p:spPr>
          <a:xfrm>
            <a:off x="10395690" y="4495348"/>
            <a:ext cx="831122" cy="797877"/>
          </a:xfrm>
          <a:prstGeom prst="rect">
            <a:avLst/>
          </a:prstGeom>
        </p:spPr>
      </p:pic>
      <p:sp>
        <p:nvSpPr>
          <p:cNvPr id="5" name="TextBox 4">
            <a:extLst>
              <a:ext uri="{FF2B5EF4-FFF2-40B4-BE49-F238E27FC236}">
                <a16:creationId xmlns:a16="http://schemas.microsoft.com/office/drawing/2014/main" id="{1A82D658-912A-4A83-2679-050C06D6C463}"/>
              </a:ext>
            </a:extLst>
          </p:cNvPr>
          <p:cNvSpPr txBox="1"/>
          <p:nvPr/>
        </p:nvSpPr>
        <p:spPr>
          <a:xfrm>
            <a:off x="606467" y="3589751"/>
            <a:ext cx="7637309" cy="523220"/>
          </a:xfrm>
          <a:prstGeom prst="rect">
            <a:avLst/>
          </a:prstGeom>
          <a:noFill/>
        </p:spPr>
        <p:txBody>
          <a:bodyPr wrap="square">
            <a:spAutoFit/>
          </a:bodyPr>
          <a:lstStyle/>
          <a:p>
            <a:pPr marL="342900" indent="-342900">
              <a:spcBef>
                <a:spcPts val="600"/>
              </a:spcBef>
              <a:buFont typeface="Arial" panose="020B0604020202020204" pitchFamily="34" charset="0"/>
              <a:buChar char="•"/>
            </a:pPr>
            <a:r>
              <a:rPr lang="en-US" sz="2800">
                <a:latin typeface="Aptos" panose="020B0004020202020204" pitchFamily="34" charset="0"/>
                <a:cs typeface="Arial" panose="020B0604020202020204" pitchFamily="34" charset="0"/>
              </a:rPr>
              <a:t>Manual diff review is </a:t>
            </a:r>
            <a:r>
              <a:rPr lang="en-US" sz="2800" b="1">
                <a:latin typeface="Aptos" panose="020B0004020202020204" pitchFamily="34" charset="0"/>
                <a:cs typeface="Arial" panose="020B0604020202020204" pitchFamily="34" charset="0"/>
              </a:rPr>
              <a:t>slow </a:t>
            </a:r>
            <a:r>
              <a:rPr lang="en-US" sz="2800">
                <a:latin typeface="Aptos" panose="020B0004020202020204" pitchFamily="34" charset="0"/>
                <a:cs typeface="Arial" panose="020B0604020202020204" pitchFamily="34" charset="0"/>
              </a:rPr>
              <a:t>and</a:t>
            </a:r>
            <a:r>
              <a:rPr lang="en-US" sz="2800" b="1">
                <a:latin typeface="Aptos" panose="020B0004020202020204" pitchFamily="34" charset="0"/>
                <a:cs typeface="Arial" panose="020B0604020202020204" pitchFamily="34" charset="0"/>
              </a:rPr>
              <a:t> error-prone.</a:t>
            </a:r>
          </a:p>
        </p:txBody>
      </p:sp>
      <p:sp>
        <p:nvSpPr>
          <p:cNvPr id="2" name="Title 1">
            <a:extLst>
              <a:ext uri="{FF2B5EF4-FFF2-40B4-BE49-F238E27FC236}">
                <a16:creationId xmlns:a16="http://schemas.microsoft.com/office/drawing/2014/main" id="{C0097629-A4C8-8861-1626-2E2B76BC241F}"/>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panose="020B0004020202020204" pitchFamily="34" charset="0"/>
                <a:cs typeface="Calibri Light"/>
              </a:rPr>
              <a:t>Challenges of Configuration Validation</a:t>
            </a:r>
          </a:p>
        </p:txBody>
      </p:sp>
    </p:spTree>
    <p:extLst>
      <p:ext uri="{BB962C8B-B14F-4D97-AF65-F5344CB8AC3E}">
        <p14:creationId xmlns:p14="http://schemas.microsoft.com/office/powerpoint/2010/main" val="8909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dissolve">
                                      <p:cBhvr>
                                        <p:cTn id="10" dur="500"/>
                                        <p:tgtEl>
                                          <p:spTgt spid="8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dissolve">
                                      <p:cBhvr>
                                        <p:cTn id="13" dur="500"/>
                                        <p:tgtEl>
                                          <p:spTgt spid="8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dissolve">
                                      <p:cBhvr>
                                        <p:cTn id="16" dur="500"/>
                                        <p:tgtEl>
                                          <p:spTgt spid="9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par>
                                <p:cTn id="31" presetID="9"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dissolve">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dissolve">
                                      <p:cBhvr>
                                        <p:cTn id="44" dur="500"/>
                                        <p:tgtEl>
                                          <p:spTgt spid="30"/>
                                        </p:tgtEl>
                                      </p:cBhvr>
                                    </p:animEffect>
                                  </p:childTnLst>
                                </p:cTn>
                              </p:par>
                              <p:par>
                                <p:cTn id="45" presetID="9"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dissolve">
                                      <p:cBhvr>
                                        <p:cTn id="47" dur="500"/>
                                        <p:tgtEl>
                                          <p:spTgt spid="34"/>
                                        </p:tgtEl>
                                      </p:cBhvr>
                                    </p:animEffect>
                                  </p:childTnLst>
                                </p:cTn>
                              </p:par>
                              <p:par>
                                <p:cTn id="48" presetID="9"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dissolve">
                                      <p:cBhvr>
                                        <p:cTn id="50" dur="500"/>
                                        <p:tgtEl>
                                          <p:spTgt spid="53"/>
                                        </p:tgtEl>
                                      </p:cBhvr>
                                    </p:animEffect>
                                  </p:childTnLst>
                                </p:cTn>
                              </p:par>
                              <p:par>
                                <p:cTn id="51" presetID="9"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dissolve">
                                      <p:cBhvr>
                                        <p:cTn id="53" dur="500"/>
                                        <p:tgtEl>
                                          <p:spTgt spid="58"/>
                                        </p:tgtEl>
                                      </p:cBhvr>
                                    </p:animEffect>
                                  </p:childTnLst>
                                </p:cTn>
                              </p:par>
                              <p:par>
                                <p:cTn id="54" presetID="9" presetClass="entr" presetSubtype="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dissolve">
                                      <p:cBhvr>
                                        <p:cTn id="56" dur="500"/>
                                        <p:tgtEl>
                                          <p:spTgt spid="6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par>
                                <p:cTn id="60" presetID="9"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dissolve">
                                      <p:cBhvr>
                                        <p:cTn id="62" dur="500"/>
                                        <p:tgtEl>
                                          <p:spTgt spid="57"/>
                                        </p:tgtEl>
                                      </p:cBhvr>
                                    </p:animEffect>
                                  </p:childTnLst>
                                </p:cTn>
                              </p:par>
                              <p:par>
                                <p:cTn id="63" presetID="9"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dissolve">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dissolve">
                                      <p:cBhvr>
                                        <p:cTn id="70" dur="500"/>
                                        <p:tgtEl>
                                          <p:spTgt spid="5"/>
                                        </p:tgtEl>
                                      </p:cBhvr>
                                    </p:animEffect>
                                  </p:childTnLst>
                                </p:cTn>
                              </p:par>
                              <p:par>
                                <p:cTn id="71" presetID="9" presetClass="entr" presetSubtype="0" fill="hold" nodeType="withEffect">
                                  <p:stCondLst>
                                    <p:cond delay="0"/>
                                  </p:stCondLst>
                                  <p:childTnLst>
                                    <p:set>
                                      <p:cBhvr>
                                        <p:cTn id="72" dur="1" fill="hold">
                                          <p:stCondLst>
                                            <p:cond delay="0"/>
                                          </p:stCondLst>
                                        </p:cTn>
                                        <p:tgtEl>
                                          <p:spTgt spid="7172"/>
                                        </p:tgtEl>
                                        <p:attrNameLst>
                                          <p:attrName>style.visibility</p:attrName>
                                        </p:attrNameLst>
                                      </p:cBhvr>
                                      <p:to>
                                        <p:strVal val="visible"/>
                                      </p:to>
                                    </p:set>
                                    <p:animEffect transition="in" filter="dissolve">
                                      <p:cBhvr>
                                        <p:cTn id="73" dur="500"/>
                                        <p:tgtEl>
                                          <p:spTgt spid="717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dissolve">
                                      <p:cBhvr>
                                        <p:cTn id="78" dur="500"/>
                                        <p:tgtEl>
                                          <p:spTgt spid="87"/>
                                        </p:tgtEl>
                                      </p:cBhvr>
                                    </p:animEffect>
                                  </p:childTnLst>
                                </p:cTn>
                              </p:par>
                              <p:par>
                                <p:cTn id="79" presetID="9"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animEffect transition="in" filter="dissolve">
                                      <p:cBhvr>
                                        <p:cTn id="8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52" grpId="0"/>
      <p:bldP spid="69" grpId="0"/>
      <p:bldP spid="70" grpId="0"/>
      <p:bldP spid="84" grpId="0" animBg="1"/>
      <p:bldP spid="86" grpId="0"/>
      <p:bldP spid="87" grpId="0"/>
      <p:bldP spid="90"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50171-823D-A77A-F5E6-AEC1AFD0DB2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A1B662-E8CD-8853-F048-73A870E8536D}"/>
              </a:ext>
            </a:extLst>
          </p:cNvPr>
          <p:cNvSpPr>
            <a:spLocks noGrp="1"/>
          </p:cNvSpPr>
          <p:nvPr>
            <p:ph type="sldNum" sz="quarter" idx="12"/>
          </p:nvPr>
        </p:nvSpPr>
        <p:spPr/>
        <p:txBody>
          <a:bodyPr/>
          <a:lstStyle/>
          <a:p>
            <a:fld id="{FB2A6050-E894-0C46-987D-30E000431966}" type="slidenum">
              <a:rPr lang="en-US" smtClean="0"/>
              <a:t>4</a:t>
            </a:fld>
            <a:endParaRPr lang="en-US"/>
          </a:p>
        </p:txBody>
      </p:sp>
      <p:sp>
        <p:nvSpPr>
          <p:cNvPr id="10" name="Rectangle 9">
            <a:extLst>
              <a:ext uri="{FF2B5EF4-FFF2-40B4-BE49-F238E27FC236}">
                <a16:creationId xmlns:a16="http://schemas.microsoft.com/office/drawing/2014/main" id="{61307FAD-16FB-A832-8538-71EDF2348F93}"/>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282FFCD3-6301-6630-E2DD-BFDBA354958B}"/>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6DFC69C3-6552-6602-7E9B-D02F6F4EF0BF}"/>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E7BC6271-6A20-5583-32C3-332BFBE0C81F}"/>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2FA729EC-970D-BC64-35B8-9B8390339EC5}"/>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4</a:t>
            </a:fld>
            <a:endParaRPr lang="en-US"/>
          </a:p>
        </p:txBody>
      </p:sp>
      <p:sp>
        <p:nvSpPr>
          <p:cNvPr id="4" name="Rounded Rectangle 3">
            <a:extLst>
              <a:ext uri="{FF2B5EF4-FFF2-40B4-BE49-F238E27FC236}">
                <a16:creationId xmlns:a16="http://schemas.microsoft.com/office/drawing/2014/main" id="{DEAF459E-FE3C-7641-2E8A-8F768D5F17DD}"/>
              </a:ext>
            </a:extLst>
          </p:cNvPr>
          <p:cNvSpPr/>
          <p:nvPr/>
        </p:nvSpPr>
        <p:spPr>
          <a:xfrm>
            <a:off x="649541" y="4603860"/>
            <a:ext cx="10734425" cy="1654009"/>
          </a:xfrm>
          <a:prstGeom prst="roundRect">
            <a:avLst/>
          </a:prstGeom>
          <a:solidFill>
            <a:schemeClr val="bg1"/>
          </a:solidFill>
          <a:ln w="12700">
            <a:solidFill>
              <a:schemeClr val="tx1"/>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7D63BC11-3F41-2737-38CE-30F1C73B2461}"/>
              </a:ext>
            </a:extLst>
          </p:cNvPr>
          <p:cNvSpPr/>
          <p:nvPr/>
        </p:nvSpPr>
        <p:spPr>
          <a:xfrm>
            <a:off x="7213285" y="4670104"/>
            <a:ext cx="4117777" cy="1340995"/>
          </a:xfrm>
          <a:prstGeom prst="roundRect">
            <a:avLst/>
          </a:prstGeom>
          <a:solidFill>
            <a:schemeClr val="bg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sp>
        <p:nvSpPr>
          <p:cNvPr id="17" name="Rounded Rectangle 16">
            <a:extLst>
              <a:ext uri="{FF2B5EF4-FFF2-40B4-BE49-F238E27FC236}">
                <a16:creationId xmlns:a16="http://schemas.microsoft.com/office/drawing/2014/main" id="{6841EDC0-D069-84B2-8714-8FB4D4B29281}"/>
              </a:ext>
            </a:extLst>
          </p:cNvPr>
          <p:cNvSpPr/>
          <p:nvPr/>
        </p:nvSpPr>
        <p:spPr>
          <a:xfrm>
            <a:off x="2685191" y="4650490"/>
            <a:ext cx="4440624" cy="1363480"/>
          </a:xfrm>
          <a:prstGeom prst="roundRect">
            <a:avLst/>
          </a:prstGeom>
          <a:solidFill>
            <a:schemeClr val="accent6">
              <a:lumMod val="40000"/>
              <a:lumOff val="60000"/>
            </a:schemeClr>
          </a:solid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381CE31E-7430-AD1F-F8BA-EC3D0CDD594A}"/>
              </a:ext>
            </a:extLst>
          </p:cNvPr>
          <p:cNvGrpSpPr/>
          <p:nvPr/>
        </p:nvGrpSpPr>
        <p:grpSpPr>
          <a:xfrm>
            <a:off x="2876408" y="4730050"/>
            <a:ext cx="925753" cy="961464"/>
            <a:chOff x="2965003" y="3192363"/>
            <a:chExt cx="925753" cy="961464"/>
          </a:xfrm>
        </p:grpSpPr>
        <p:sp>
          <p:nvSpPr>
            <p:cNvPr id="19" name="Rounded Rectangle 18">
              <a:extLst>
                <a:ext uri="{FF2B5EF4-FFF2-40B4-BE49-F238E27FC236}">
                  <a16:creationId xmlns:a16="http://schemas.microsoft.com/office/drawing/2014/main" id="{69368921-3EF5-10E3-6031-E7525AA95253}"/>
                </a:ext>
              </a:extLst>
            </p:cNvPr>
            <p:cNvSpPr/>
            <p:nvPr/>
          </p:nvSpPr>
          <p:spPr>
            <a:xfrm>
              <a:off x="2965003" y="3192363"/>
              <a:ext cx="925753"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20" name="Picture 2" descr="Edit settings symbol for interface with a pencil and a cogwheel in a circle  icon">
              <a:extLst>
                <a:ext uri="{FF2B5EF4-FFF2-40B4-BE49-F238E27FC236}">
                  <a16:creationId xmlns:a16="http://schemas.microsoft.com/office/drawing/2014/main" id="{605A96C3-8C4A-0BF2-FABC-53DA5B84C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966" y="3209754"/>
              <a:ext cx="573045" cy="5730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2E139A5-6109-8D94-9F11-389AAFAE5D52}"/>
                </a:ext>
              </a:extLst>
            </p:cNvPr>
            <p:cNvSpPr txBox="1"/>
            <p:nvPr/>
          </p:nvSpPr>
          <p:spPr>
            <a:xfrm>
              <a:off x="2976922" y="3784495"/>
              <a:ext cx="911710"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Edit</a:t>
              </a:r>
            </a:p>
          </p:txBody>
        </p:sp>
      </p:grpSp>
      <p:grpSp>
        <p:nvGrpSpPr>
          <p:cNvPr id="30" name="Group 29">
            <a:extLst>
              <a:ext uri="{FF2B5EF4-FFF2-40B4-BE49-F238E27FC236}">
                <a16:creationId xmlns:a16="http://schemas.microsoft.com/office/drawing/2014/main" id="{6B4E56E1-96C6-A7B6-54FA-02E7AA71464B}"/>
              </a:ext>
            </a:extLst>
          </p:cNvPr>
          <p:cNvGrpSpPr/>
          <p:nvPr/>
        </p:nvGrpSpPr>
        <p:grpSpPr>
          <a:xfrm>
            <a:off x="7282171" y="4722222"/>
            <a:ext cx="1318254" cy="957522"/>
            <a:chOff x="4827417" y="3202607"/>
            <a:chExt cx="1318254" cy="957522"/>
          </a:xfrm>
        </p:grpSpPr>
        <p:sp>
          <p:nvSpPr>
            <p:cNvPr id="31" name="Rounded Rectangle 30">
              <a:extLst>
                <a:ext uri="{FF2B5EF4-FFF2-40B4-BE49-F238E27FC236}">
                  <a16:creationId xmlns:a16="http://schemas.microsoft.com/office/drawing/2014/main" id="{F81FB13D-3591-42E8-6A98-6744214E7BF9}"/>
                </a:ext>
              </a:extLst>
            </p:cNvPr>
            <p:cNvSpPr/>
            <p:nvPr/>
          </p:nvSpPr>
          <p:spPr>
            <a:xfrm>
              <a:off x="4918895" y="3202607"/>
              <a:ext cx="1129615"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32" name="Picture 18" descr="Cloud-Configuration Icons - Free SVG &amp; PNG Cloud-Configuration Images -  Noun Project">
              <a:extLst>
                <a:ext uri="{FF2B5EF4-FFF2-40B4-BE49-F238E27FC236}">
                  <a16:creationId xmlns:a16="http://schemas.microsoft.com/office/drawing/2014/main" id="{C1EB7C49-7F1D-0345-B142-2D972AE1A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039" y="3214917"/>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67D09AB-E72D-9611-836D-C09D0852C1E6}"/>
                </a:ext>
              </a:extLst>
            </p:cNvPr>
            <p:cNvSpPr txBox="1"/>
            <p:nvPr/>
          </p:nvSpPr>
          <p:spPr>
            <a:xfrm>
              <a:off x="4827417" y="3782799"/>
              <a:ext cx="1318254"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Deploy</a:t>
              </a:r>
            </a:p>
          </p:txBody>
        </p:sp>
      </p:grpSp>
      <p:grpSp>
        <p:nvGrpSpPr>
          <p:cNvPr id="34" name="Group 33">
            <a:extLst>
              <a:ext uri="{FF2B5EF4-FFF2-40B4-BE49-F238E27FC236}">
                <a16:creationId xmlns:a16="http://schemas.microsoft.com/office/drawing/2014/main" id="{5C7CBB52-EF76-5716-469D-88E1ABE13E3B}"/>
              </a:ext>
            </a:extLst>
          </p:cNvPr>
          <p:cNvGrpSpPr/>
          <p:nvPr/>
        </p:nvGrpSpPr>
        <p:grpSpPr>
          <a:xfrm>
            <a:off x="8832593" y="4724216"/>
            <a:ext cx="1133326" cy="966002"/>
            <a:chOff x="8282695" y="3186129"/>
            <a:chExt cx="1133326" cy="966002"/>
          </a:xfrm>
        </p:grpSpPr>
        <p:sp>
          <p:nvSpPr>
            <p:cNvPr id="35" name="Rounded Rectangle 34">
              <a:extLst>
                <a:ext uri="{FF2B5EF4-FFF2-40B4-BE49-F238E27FC236}">
                  <a16:creationId xmlns:a16="http://schemas.microsoft.com/office/drawing/2014/main" id="{864169F8-6DFE-B45D-4569-AB6763E20CD2}"/>
                </a:ext>
              </a:extLst>
            </p:cNvPr>
            <p:cNvSpPr/>
            <p:nvPr/>
          </p:nvSpPr>
          <p:spPr>
            <a:xfrm>
              <a:off x="8337610" y="3186129"/>
              <a:ext cx="1026869"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36" name="Picture 26" descr="Analyzing, diagnostic, gear, magnifier, search, seo icon - Download on  Iconfinder">
              <a:extLst>
                <a:ext uri="{FF2B5EF4-FFF2-40B4-BE49-F238E27FC236}">
                  <a16:creationId xmlns:a16="http://schemas.microsoft.com/office/drawing/2014/main" id="{ADD956A8-F651-B636-8223-1524DE2C5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646" y="322727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2384542-3DB5-8B8C-5795-1521DA5B6EFE}"/>
                </a:ext>
              </a:extLst>
            </p:cNvPr>
            <p:cNvSpPr txBox="1"/>
            <p:nvPr/>
          </p:nvSpPr>
          <p:spPr>
            <a:xfrm>
              <a:off x="8282695" y="3782799"/>
              <a:ext cx="1133326"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Diag.</a:t>
              </a:r>
            </a:p>
          </p:txBody>
        </p:sp>
      </p:grpSp>
      <p:sp>
        <p:nvSpPr>
          <p:cNvPr id="52" name="TextBox 51">
            <a:extLst>
              <a:ext uri="{FF2B5EF4-FFF2-40B4-BE49-F238E27FC236}">
                <a16:creationId xmlns:a16="http://schemas.microsoft.com/office/drawing/2014/main" id="{1A62DE71-24C1-D646-C02A-A4A3546EECA1}"/>
              </a:ext>
            </a:extLst>
          </p:cNvPr>
          <p:cNvSpPr txBox="1"/>
          <p:nvPr/>
        </p:nvSpPr>
        <p:spPr>
          <a:xfrm>
            <a:off x="519372" y="4615928"/>
            <a:ext cx="2259875" cy="830997"/>
          </a:xfrm>
          <a:prstGeom prst="rect">
            <a:avLst/>
          </a:prstGeom>
          <a:noFill/>
        </p:spPr>
        <p:txBody>
          <a:bodyPr wrap="square" rtlCol="0">
            <a:spAutoFit/>
          </a:bodyPr>
          <a:lstStyle/>
          <a:p>
            <a:pPr algn="ctr"/>
            <a:r>
              <a:rPr lang="en-US" sz="2400">
                <a:latin typeface="Aptos" panose="020B0004020202020204" pitchFamily="34" charset="0"/>
                <a:cs typeface="Times New Roman" panose="02020603050405020304" pitchFamily="18" charset="0"/>
              </a:rPr>
              <a:t>Configuration </a:t>
            </a:r>
          </a:p>
          <a:p>
            <a:pPr algn="ctr"/>
            <a:r>
              <a:rPr lang="en-US" sz="2400">
                <a:latin typeface="Aptos" panose="020B0004020202020204" pitchFamily="34" charset="0"/>
                <a:cs typeface="Times New Roman" panose="02020603050405020304" pitchFamily="18" charset="0"/>
              </a:rPr>
              <a:t>Lifecycles</a:t>
            </a:r>
          </a:p>
        </p:txBody>
      </p:sp>
      <p:grpSp>
        <p:nvGrpSpPr>
          <p:cNvPr id="53" name="Group 52">
            <a:extLst>
              <a:ext uri="{FF2B5EF4-FFF2-40B4-BE49-F238E27FC236}">
                <a16:creationId xmlns:a16="http://schemas.microsoft.com/office/drawing/2014/main" id="{2A7B6702-4EDF-9FDD-DD51-8199E0803B41}"/>
              </a:ext>
            </a:extLst>
          </p:cNvPr>
          <p:cNvGrpSpPr/>
          <p:nvPr/>
        </p:nvGrpSpPr>
        <p:grpSpPr>
          <a:xfrm>
            <a:off x="10400517" y="4725514"/>
            <a:ext cx="862046" cy="963658"/>
            <a:chOff x="9440300" y="3196663"/>
            <a:chExt cx="862046" cy="963658"/>
          </a:xfrm>
        </p:grpSpPr>
        <p:sp>
          <p:nvSpPr>
            <p:cNvPr id="54" name="Rounded Rectangle 53">
              <a:extLst>
                <a:ext uri="{FF2B5EF4-FFF2-40B4-BE49-F238E27FC236}">
                  <a16:creationId xmlns:a16="http://schemas.microsoft.com/office/drawing/2014/main" id="{BF653881-C342-9B0C-6B8A-84498FC501A6}"/>
                </a:ext>
              </a:extLst>
            </p:cNvPr>
            <p:cNvSpPr/>
            <p:nvPr/>
          </p:nvSpPr>
          <p:spPr>
            <a:xfrm>
              <a:off x="9440300" y="3196663"/>
              <a:ext cx="862046"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sp>
          <p:nvSpPr>
            <p:cNvPr id="55" name="TextBox 54">
              <a:extLst>
                <a:ext uri="{FF2B5EF4-FFF2-40B4-BE49-F238E27FC236}">
                  <a16:creationId xmlns:a16="http://schemas.microsoft.com/office/drawing/2014/main" id="{956F08BE-4EBB-FA33-AEE3-97C7FD5591D5}"/>
                </a:ext>
              </a:extLst>
            </p:cNvPr>
            <p:cNvSpPr txBox="1"/>
            <p:nvPr/>
          </p:nvSpPr>
          <p:spPr>
            <a:xfrm>
              <a:off x="9540332" y="3790989"/>
              <a:ext cx="676126"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Fix</a:t>
              </a:r>
            </a:p>
          </p:txBody>
        </p:sp>
        <p:pic>
          <p:nvPicPr>
            <p:cNvPr id="56" name="Picture 30" descr="Free Wrench Gear Icon - Download in Line Style">
              <a:extLst>
                <a:ext uri="{FF2B5EF4-FFF2-40B4-BE49-F238E27FC236}">
                  <a16:creationId xmlns:a16="http://schemas.microsoft.com/office/drawing/2014/main" id="{1E749620-DE60-A59A-7179-10F9F7C2A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6656" y="3246921"/>
              <a:ext cx="576072" cy="5760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Elbow Connector 56">
            <a:extLst>
              <a:ext uri="{FF2B5EF4-FFF2-40B4-BE49-F238E27FC236}">
                <a16:creationId xmlns:a16="http://schemas.microsoft.com/office/drawing/2014/main" id="{0E6E20B8-659C-E45A-9825-2921C2C6C352}"/>
              </a:ext>
            </a:extLst>
          </p:cNvPr>
          <p:cNvCxnSpPr>
            <a:cxnSpLocks/>
            <a:stCxn id="55" idx="2"/>
            <a:endCxn id="21" idx="2"/>
          </p:cNvCxnSpPr>
          <p:nvPr/>
        </p:nvCxnSpPr>
        <p:spPr>
          <a:xfrm rot="5400000">
            <a:off x="7090226" y="1943128"/>
            <a:ext cx="2342" cy="7494430"/>
          </a:xfrm>
          <a:prstGeom prst="bentConnector3">
            <a:avLst>
              <a:gd name="adj1" fmla="val 1915700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F479F86-ACC7-D9E2-78BD-BA500FD573B4}"/>
              </a:ext>
            </a:extLst>
          </p:cNvPr>
          <p:cNvCxnSpPr>
            <a:cxnSpLocks/>
            <a:stCxn id="35" idx="3"/>
            <a:endCxn id="54" idx="1"/>
          </p:cNvCxnSpPr>
          <p:nvPr/>
        </p:nvCxnSpPr>
        <p:spPr>
          <a:xfrm>
            <a:off x="9914377" y="5202977"/>
            <a:ext cx="486140" cy="1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91E00E-C1EF-3292-4A7A-D967D664E84E}"/>
              </a:ext>
            </a:extLst>
          </p:cNvPr>
          <p:cNvCxnSpPr>
            <a:cxnSpLocks/>
            <a:stCxn id="19" idx="3"/>
            <a:endCxn id="23" idx="1"/>
          </p:cNvCxnSpPr>
          <p:nvPr/>
        </p:nvCxnSpPr>
        <p:spPr>
          <a:xfrm flipV="1">
            <a:off x="3802161" y="5201982"/>
            <a:ext cx="353232" cy="68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7CCD2B-2940-38F9-A0A2-606DDDD5B7D6}"/>
              </a:ext>
            </a:extLst>
          </p:cNvPr>
          <p:cNvGrpSpPr/>
          <p:nvPr/>
        </p:nvGrpSpPr>
        <p:grpSpPr>
          <a:xfrm>
            <a:off x="4099190" y="4723221"/>
            <a:ext cx="3057053" cy="970047"/>
            <a:chOff x="4451113" y="1841177"/>
            <a:chExt cx="3057053" cy="970047"/>
          </a:xfrm>
        </p:grpSpPr>
        <p:sp>
          <p:nvSpPr>
            <p:cNvPr id="23" name="Rounded Rectangle 22">
              <a:extLst>
                <a:ext uri="{FF2B5EF4-FFF2-40B4-BE49-F238E27FC236}">
                  <a16:creationId xmlns:a16="http://schemas.microsoft.com/office/drawing/2014/main" id="{F8422932-D28A-725D-F25E-4755A647B2DE}"/>
                </a:ext>
              </a:extLst>
            </p:cNvPr>
            <p:cNvSpPr/>
            <p:nvPr/>
          </p:nvSpPr>
          <p:spPr>
            <a:xfrm>
              <a:off x="4507316" y="1841177"/>
              <a:ext cx="2794305" cy="957522"/>
            </a:xfrm>
            <a:prstGeom prst="roundRect">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Times New Roman" panose="02020603050405020304" pitchFamily="18" charset="0"/>
              </a:endParaRPr>
            </a:p>
          </p:txBody>
        </p:sp>
        <p:pic>
          <p:nvPicPr>
            <p:cNvPr id="24" name="Picture 4" descr="Review - Free edit tools icons">
              <a:extLst>
                <a:ext uri="{FF2B5EF4-FFF2-40B4-BE49-F238E27FC236}">
                  <a16:creationId xmlns:a16="http://schemas.microsoft.com/office/drawing/2014/main" id="{D3B6925E-8F70-1484-22FA-82EBFAA00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8487" y="190708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8EE92BD-CD54-E2C1-F104-A87DE291226C}"/>
                </a:ext>
              </a:extLst>
            </p:cNvPr>
            <p:cNvSpPr txBox="1"/>
            <p:nvPr/>
          </p:nvSpPr>
          <p:spPr>
            <a:xfrm>
              <a:off x="4451113" y="2441892"/>
              <a:ext cx="1329928" cy="369332"/>
            </a:xfrm>
            <a:prstGeom prst="rect">
              <a:avLst/>
            </a:prstGeom>
            <a:noFill/>
          </p:spPr>
          <p:txBody>
            <a:bodyPr wrap="square" rtlCol="0">
              <a:spAutoFit/>
            </a:bodyPr>
            <a:lstStyle/>
            <a:p>
              <a:r>
                <a:rPr lang="en-US" b="1">
                  <a:latin typeface="Aptos" panose="020B0004020202020204" pitchFamily="34" charset="0"/>
                  <a:cs typeface="Times New Roman" panose="02020603050405020304" pitchFamily="18" charset="0"/>
                </a:rPr>
                <a:t>Validation</a:t>
              </a:r>
            </a:p>
          </p:txBody>
        </p:sp>
        <p:grpSp>
          <p:nvGrpSpPr>
            <p:cNvPr id="26" name="Group 25">
              <a:extLst>
                <a:ext uri="{FF2B5EF4-FFF2-40B4-BE49-F238E27FC236}">
                  <a16:creationId xmlns:a16="http://schemas.microsoft.com/office/drawing/2014/main" id="{C16B90CB-7A47-76D0-783B-682398BDAD76}"/>
                </a:ext>
              </a:extLst>
            </p:cNvPr>
            <p:cNvGrpSpPr/>
            <p:nvPr/>
          </p:nvGrpSpPr>
          <p:grpSpPr>
            <a:xfrm>
              <a:off x="5594886" y="1878070"/>
              <a:ext cx="924929" cy="933047"/>
              <a:chOff x="3945991" y="3219084"/>
              <a:chExt cx="924929" cy="933047"/>
            </a:xfrm>
          </p:grpSpPr>
          <p:pic>
            <p:nvPicPr>
              <p:cNvPr id="28" name="Picture 8" descr="Testing - Free computer icons">
                <a:extLst>
                  <a:ext uri="{FF2B5EF4-FFF2-40B4-BE49-F238E27FC236}">
                    <a16:creationId xmlns:a16="http://schemas.microsoft.com/office/drawing/2014/main" id="{D4911AC5-DD17-FF48-FDD1-B6F327F0BA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676" y="3219084"/>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A7988BE-61D3-7D2E-3583-E24E934C54DC}"/>
                  </a:ext>
                </a:extLst>
              </p:cNvPr>
              <p:cNvSpPr txBox="1"/>
              <p:nvPr/>
            </p:nvSpPr>
            <p:spPr>
              <a:xfrm>
                <a:off x="3945991" y="3782799"/>
                <a:ext cx="924929"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Test</a:t>
                </a:r>
              </a:p>
            </p:txBody>
          </p:sp>
        </p:grpSp>
        <p:grpSp>
          <p:nvGrpSpPr>
            <p:cNvPr id="61" name="Group 60">
              <a:extLst>
                <a:ext uri="{FF2B5EF4-FFF2-40B4-BE49-F238E27FC236}">
                  <a16:creationId xmlns:a16="http://schemas.microsoft.com/office/drawing/2014/main" id="{16CF3883-A326-5C86-01B4-44461AA435DA}"/>
                </a:ext>
              </a:extLst>
            </p:cNvPr>
            <p:cNvGrpSpPr/>
            <p:nvPr/>
          </p:nvGrpSpPr>
          <p:grpSpPr>
            <a:xfrm>
              <a:off x="6282810" y="1894890"/>
              <a:ext cx="1225356" cy="904140"/>
              <a:chOff x="3501910" y="3247959"/>
              <a:chExt cx="1225356" cy="904140"/>
            </a:xfrm>
          </p:grpSpPr>
          <p:pic>
            <p:nvPicPr>
              <p:cNvPr id="63" name="Picture 4" descr="Review - Free edit tools icons">
                <a:extLst>
                  <a:ext uri="{FF2B5EF4-FFF2-40B4-BE49-F238E27FC236}">
                    <a16:creationId xmlns:a16="http://schemas.microsoft.com/office/drawing/2014/main" id="{B57AF142-3DC8-C7B7-BE8E-40F3770DB5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4712" y="3247959"/>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C7FFCF76-7FCE-CD86-AE61-011E9B996BA5}"/>
                  </a:ext>
                </a:extLst>
              </p:cNvPr>
              <p:cNvSpPr txBox="1"/>
              <p:nvPr/>
            </p:nvSpPr>
            <p:spPr>
              <a:xfrm>
                <a:off x="3501910" y="3782767"/>
                <a:ext cx="1225356"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Review</a:t>
                </a:r>
              </a:p>
            </p:txBody>
          </p:sp>
        </p:grpSp>
      </p:grpSp>
      <p:cxnSp>
        <p:nvCxnSpPr>
          <p:cNvPr id="66" name="Straight Arrow Connector 65">
            <a:extLst>
              <a:ext uri="{FF2B5EF4-FFF2-40B4-BE49-F238E27FC236}">
                <a16:creationId xmlns:a16="http://schemas.microsoft.com/office/drawing/2014/main" id="{9F01A0FF-A3B4-B64B-F7E8-EAC7F2176BB4}"/>
              </a:ext>
            </a:extLst>
          </p:cNvPr>
          <p:cNvCxnSpPr>
            <a:cxnSpLocks/>
            <a:endCxn id="31" idx="1"/>
          </p:cNvCxnSpPr>
          <p:nvPr/>
        </p:nvCxnSpPr>
        <p:spPr>
          <a:xfrm flipV="1">
            <a:off x="6964669" y="5200983"/>
            <a:ext cx="408980" cy="1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9F20790-774F-FE1C-BA6B-EFBB9563B554}"/>
              </a:ext>
            </a:extLst>
          </p:cNvPr>
          <p:cNvCxnSpPr>
            <a:cxnSpLocks/>
            <a:stCxn id="31" idx="3"/>
            <a:endCxn id="35" idx="1"/>
          </p:cNvCxnSpPr>
          <p:nvPr/>
        </p:nvCxnSpPr>
        <p:spPr>
          <a:xfrm>
            <a:off x="8503264" y="5200983"/>
            <a:ext cx="384244" cy="1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B202384-D826-AEEC-B8CD-05B7B2B43B3F}"/>
              </a:ext>
            </a:extLst>
          </p:cNvPr>
          <p:cNvSpPr txBox="1"/>
          <p:nvPr/>
        </p:nvSpPr>
        <p:spPr>
          <a:xfrm>
            <a:off x="3459222" y="5669475"/>
            <a:ext cx="2231236" cy="369332"/>
          </a:xfrm>
          <a:prstGeom prst="rect">
            <a:avLst/>
          </a:prstGeom>
          <a:noFill/>
        </p:spPr>
        <p:txBody>
          <a:bodyPr wrap="square" lIns="91440" tIns="45720" rIns="91440" bIns="45720" rtlCol="0" anchor="t">
            <a:spAutoFit/>
          </a:bodyPr>
          <a:lstStyle/>
          <a:p>
            <a:pPr algn="ctr"/>
            <a:r>
              <a:rPr lang="en-US" b="1">
                <a:latin typeface="Aptos"/>
                <a:cs typeface="Times New Roman"/>
              </a:rPr>
              <a:t>Pre-production</a:t>
            </a:r>
            <a:endParaRPr lang="en-US" b="1">
              <a:latin typeface="Aptos" panose="020B0004020202020204" pitchFamily="34" charset="0"/>
              <a:cs typeface="Times New Roman" panose="02020603050405020304" pitchFamily="18" charset="0"/>
            </a:endParaRPr>
          </a:p>
        </p:txBody>
      </p:sp>
      <p:sp>
        <p:nvSpPr>
          <p:cNvPr id="70" name="TextBox 69">
            <a:extLst>
              <a:ext uri="{FF2B5EF4-FFF2-40B4-BE49-F238E27FC236}">
                <a16:creationId xmlns:a16="http://schemas.microsoft.com/office/drawing/2014/main" id="{D249B353-9B66-C921-B5AC-361ACF708949}"/>
              </a:ext>
            </a:extLst>
          </p:cNvPr>
          <p:cNvSpPr txBox="1"/>
          <p:nvPr/>
        </p:nvSpPr>
        <p:spPr>
          <a:xfrm>
            <a:off x="7732028" y="5665197"/>
            <a:ext cx="2849404" cy="369332"/>
          </a:xfrm>
          <a:prstGeom prst="rect">
            <a:avLst/>
          </a:prstGeom>
          <a:noFill/>
        </p:spPr>
        <p:txBody>
          <a:bodyPr wrap="square" rtlCol="0">
            <a:spAutoFit/>
          </a:bodyPr>
          <a:lstStyle/>
          <a:p>
            <a:pPr algn="ctr"/>
            <a:r>
              <a:rPr lang="en-US" b="1">
                <a:latin typeface="Aptos" panose="020B0004020202020204" pitchFamily="34" charset="0"/>
                <a:cs typeface="Times New Roman" panose="02020603050405020304" pitchFamily="18" charset="0"/>
              </a:rPr>
              <a:t>Post-production</a:t>
            </a:r>
          </a:p>
        </p:txBody>
      </p:sp>
      <p:sp>
        <p:nvSpPr>
          <p:cNvPr id="84" name="Bent Arrow 83">
            <a:extLst>
              <a:ext uri="{FF2B5EF4-FFF2-40B4-BE49-F238E27FC236}">
                <a16:creationId xmlns:a16="http://schemas.microsoft.com/office/drawing/2014/main" id="{98FB759F-7760-B125-76CA-9CC39887DB60}"/>
              </a:ext>
            </a:extLst>
          </p:cNvPr>
          <p:cNvSpPr/>
          <p:nvPr/>
        </p:nvSpPr>
        <p:spPr>
          <a:xfrm>
            <a:off x="791554" y="5480213"/>
            <a:ext cx="1807840" cy="498557"/>
          </a:xfrm>
          <a:prstGeom prst="bentArrow">
            <a:avLst>
              <a:gd name="adj1" fmla="val 13776"/>
              <a:gd name="adj2" fmla="val 13765"/>
              <a:gd name="adj3" fmla="val 26084"/>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EDCB77E7-7D40-26CB-0097-1D3E5EC5C9BA}"/>
              </a:ext>
            </a:extLst>
          </p:cNvPr>
          <p:cNvSpPr txBox="1"/>
          <p:nvPr/>
        </p:nvSpPr>
        <p:spPr>
          <a:xfrm>
            <a:off x="800838" y="5640216"/>
            <a:ext cx="1822294" cy="323165"/>
          </a:xfrm>
          <a:prstGeom prst="rect">
            <a:avLst/>
          </a:prstGeom>
          <a:noFill/>
        </p:spPr>
        <p:txBody>
          <a:bodyPr wrap="none" rtlCol="0">
            <a:spAutoFit/>
          </a:bodyPr>
          <a:lstStyle/>
          <a:p>
            <a:r>
              <a:rPr lang="en-US" sz="1500" b="1">
                <a:solidFill>
                  <a:srgbClr val="C00000"/>
                </a:solidFill>
                <a:latin typeface="Aptos" panose="020B0004020202020204" pitchFamily="34" charset="0"/>
                <a:cs typeface="Arial" panose="020B0604020202020204" pitchFamily="34" charset="0"/>
              </a:rPr>
              <a:t>Thousands per day</a:t>
            </a:r>
          </a:p>
        </p:txBody>
      </p:sp>
      <p:sp>
        <p:nvSpPr>
          <p:cNvPr id="90" name="Bent Arrow 89">
            <a:extLst>
              <a:ext uri="{FF2B5EF4-FFF2-40B4-BE49-F238E27FC236}">
                <a16:creationId xmlns:a16="http://schemas.microsoft.com/office/drawing/2014/main" id="{37943966-9413-EA38-F0E3-AAC328F97736}"/>
              </a:ext>
            </a:extLst>
          </p:cNvPr>
          <p:cNvSpPr/>
          <p:nvPr/>
        </p:nvSpPr>
        <p:spPr>
          <a:xfrm rot="10800000">
            <a:off x="813172" y="5641534"/>
            <a:ext cx="1807840" cy="498557"/>
          </a:xfrm>
          <a:prstGeom prst="bentArrow">
            <a:avLst>
              <a:gd name="adj1" fmla="val 13776"/>
              <a:gd name="adj2" fmla="val 13765"/>
              <a:gd name="adj3" fmla="val 26084"/>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4" name="Picture 8" descr="Download Clear OpenAI ChatGPT Logo - Different ChatGPT Dimensions With  Variations - Chat GPT AI Hub">
            <a:extLst>
              <a:ext uri="{FF2B5EF4-FFF2-40B4-BE49-F238E27FC236}">
                <a16:creationId xmlns:a16="http://schemas.microsoft.com/office/drawing/2014/main" id="{DE566FCF-F8DF-B20C-35DF-C459243E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3405" y="2060546"/>
            <a:ext cx="2867144" cy="842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BC9FE13-6AF5-5C6F-BACF-350CA267CDEF}"/>
              </a:ext>
            </a:extLst>
          </p:cNvPr>
          <p:cNvPicPr>
            <a:picLocks noChangeAspect="1"/>
          </p:cNvPicPr>
          <p:nvPr/>
        </p:nvPicPr>
        <p:blipFill>
          <a:blip r:embed="rId11"/>
          <a:stretch>
            <a:fillRect/>
          </a:stretch>
        </p:blipFill>
        <p:spPr>
          <a:xfrm>
            <a:off x="869291" y="1453400"/>
            <a:ext cx="598145" cy="598145"/>
          </a:xfrm>
          <a:prstGeom prst="rect">
            <a:avLst/>
          </a:prstGeom>
        </p:spPr>
      </p:pic>
      <p:pic>
        <p:nvPicPr>
          <p:cNvPr id="9230" name="Picture 14" descr="Text, settings, data, gear, document configuration icon - Download on  Iconfinder">
            <a:extLst>
              <a:ext uri="{FF2B5EF4-FFF2-40B4-BE49-F238E27FC236}">
                <a16:creationId xmlns:a16="http://schemas.microsoft.com/office/drawing/2014/main" id="{6A523250-5F6A-CEB5-A5CD-B4CAD86C24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215" y="2243586"/>
            <a:ext cx="598145" cy="5981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F460CE-687D-A926-A1DB-D977615ED837}"/>
              </a:ext>
            </a:extLst>
          </p:cNvPr>
          <p:cNvSpPr txBox="1"/>
          <p:nvPr/>
        </p:nvSpPr>
        <p:spPr>
          <a:xfrm>
            <a:off x="4672973" y="1924446"/>
            <a:ext cx="2430281" cy="461665"/>
          </a:xfrm>
          <a:prstGeom prst="rect">
            <a:avLst/>
          </a:prstGeom>
          <a:noFill/>
        </p:spPr>
        <p:txBody>
          <a:bodyPr wrap="none" rtlCol="0">
            <a:spAutoFit/>
          </a:bodyPr>
          <a:lstStyle/>
          <a:p>
            <a:r>
              <a:rPr lang="en-US" sz="2400">
                <a:latin typeface="Aptos" panose="020B0004020202020204" pitchFamily="34" charset="0"/>
                <a:cs typeface="Arial" panose="020B0604020202020204" pitchFamily="34" charset="0"/>
              </a:rPr>
              <a:t>Pre-Training Data</a:t>
            </a:r>
          </a:p>
        </p:txBody>
      </p:sp>
      <p:sp>
        <p:nvSpPr>
          <p:cNvPr id="8" name="TextBox 7">
            <a:extLst>
              <a:ext uri="{FF2B5EF4-FFF2-40B4-BE49-F238E27FC236}">
                <a16:creationId xmlns:a16="http://schemas.microsoft.com/office/drawing/2014/main" id="{8D4F16FD-4DF2-97B1-0B7C-5BB6C557E8AC}"/>
              </a:ext>
            </a:extLst>
          </p:cNvPr>
          <p:cNvSpPr txBox="1"/>
          <p:nvPr/>
        </p:nvSpPr>
        <p:spPr>
          <a:xfrm>
            <a:off x="1516591" y="1554163"/>
            <a:ext cx="2858218" cy="461665"/>
          </a:xfrm>
          <a:prstGeom prst="rect">
            <a:avLst/>
          </a:prstGeom>
          <a:noFill/>
        </p:spPr>
        <p:txBody>
          <a:bodyPr wrap="none" rtlCol="0">
            <a:spAutoFit/>
          </a:bodyPr>
          <a:lstStyle/>
          <a:p>
            <a:r>
              <a:rPr lang="en-US" sz="2400">
                <a:latin typeface="Aptos" panose="020B0004020202020204" pitchFamily="34" charset="0"/>
                <a:cs typeface="Arial" panose="020B0604020202020204" pitchFamily="34" charset="0"/>
              </a:rPr>
              <a:t>Software Repository</a:t>
            </a:r>
          </a:p>
        </p:txBody>
      </p:sp>
      <p:sp>
        <p:nvSpPr>
          <p:cNvPr id="9" name="TextBox 8">
            <a:extLst>
              <a:ext uri="{FF2B5EF4-FFF2-40B4-BE49-F238E27FC236}">
                <a16:creationId xmlns:a16="http://schemas.microsoft.com/office/drawing/2014/main" id="{C77D09F9-A03D-2060-E0AF-C9BA5A175215}"/>
              </a:ext>
            </a:extLst>
          </p:cNvPr>
          <p:cNvSpPr txBox="1"/>
          <p:nvPr/>
        </p:nvSpPr>
        <p:spPr>
          <a:xfrm>
            <a:off x="1490232" y="2286388"/>
            <a:ext cx="1593706" cy="461665"/>
          </a:xfrm>
          <a:prstGeom prst="rect">
            <a:avLst/>
          </a:prstGeom>
          <a:noFill/>
        </p:spPr>
        <p:txBody>
          <a:bodyPr wrap="none" rtlCol="0">
            <a:spAutoFit/>
          </a:bodyPr>
          <a:lstStyle/>
          <a:p>
            <a:r>
              <a:rPr lang="en-US" sz="2400">
                <a:latin typeface="Aptos" panose="020B0004020202020204" pitchFamily="34" charset="0"/>
                <a:cs typeface="Arial" panose="020B0604020202020204" pitchFamily="34" charset="0"/>
              </a:rPr>
              <a:t>Document</a:t>
            </a:r>
          </a:p>
        </p:txBody>
      </p:sp>
      <p:sp>
        <p:nvSpPr>
          <p:cNvPr id="12" name="TextBox 11">
            <a:extLst>
              <a:ext uri="{FF2B5EF4-FFF2-40B4-BE49-F238E27FC236}">
                <a16:creationId xmlns:a16="http://schemas.microsoft.com/office/drawing/2014/main" id="{B73FB6AA-19AC-6973-5253-6582416104F3}"/>
              </a:ext>
            </a:extLst>
          </p:cNvPr>
          <p:cNvSpPr txBox="1"/>
          <p:nvPr/>
        </p:nvSpPr>
        <p:spPr>
          <a:xfrm>
            <a:off x="1485971" y="2985688"/>
            <a:ext cx="2008755" cy="461665"/>
          </a:xfrm>
          <a:prstGeom prst="rect">
            <a:avLst/>
          </a:prstGeom>
          <a:noFill/>
        </p:spPr>
        <p:txBody>
          <a:bodyPr wrap="none" rtlCol="0">
            <a:spAutoFit/>
          </a:bodyPr>
          <a:lstStyle/>
          <a:p>
            <a:r>
              <a:rPr lang="en-US" sz="2400">
                <a:latin typeface="Aptos" panose="020B0004020202020204" pitchFamily="34" charset="0"/>
                <a:cs typeface="Arial" panose="020B0604020202020204" pitchFamily="34" charset="0"/>
              </a:rPr>
              <a:t>Q&amp;A Website</a:t>
            </a:r>
          </a:p>
        </p:txBody>
      </p:sp>
      <p:sp>
        <p:nvSpPr>
          <p:cNvPr id="22" name="Rounded Rectangle 21">
            <a:extLst>
              <a:ext uri="{FF2B5EF4-FFF2-40B4-BE49-F238E27FC236}">
                <a16:creationId xmlns:a16="http://schemas.microsoft.com/office/drawing/2014/main" id="{3533CD86-DCB1-A396-C3C3-02E500302E62}"/>
              </a:ext>
            </a:extLst>
          </p:cNvPr>
          <p:cNvSpPr/>
          <p:nvPr/>
        </p:nvSpPr>
        <p:spPr>
          <a:xfrm>
            <a:off x="630503" y="1377354"/>
            <a:ext cx="3956159" cy="2209947"/>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34" name="Picture 18">
            <a:extLst>
              <a:ext uri="{FF2B5EF4-FFF2-40B4-BE49-F238E27FC236}">
                <a16:creationId xmlns:a16="http://schemas.microsoft.com/office/drawing/2014/main" id="{6A1BE658-A89D-44D8-6175-68FF968AC5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929" y="2846155"/>
            <a:ext cx="764867" cy="76486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095E0475-3290-1899-A1FD-079C950BFA09}"/>
              </a:ext>
            </a:extLst>
          </p:cNvPr>
          <p:cNvCxnSpPr>
            <a:cxnSpLocks/>
          </p:cNvCxnSpPr>
          <p:nvPr/>
        </p:nvCxnSpPr>
        <p:spPr>
          <a:xfrm>
            <a:off x="4741803" y="2467333"/>
            <a:ext cx="278892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36" name="Picture 20" descr="Diagnostic Icons - Free SVG &amp; PNG Diagnostic Images - Noun Project">
            <a:extLst>
              <a:ext uri="{FF2B5EF4-FFF2-40B4-BE49-F238E27FC236}">
                <a16:creationId xmlns:a16="http://schemas.microsoft.com/office/drawing/2014/main" id="{599627E5-2C48-4C66-B4C9-5F14EC4513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205" y="3783690"/>
            <a:ext cx="793313" cy="793313"/>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5BEC7392-2E6D-1756-A3EF-F3974AE8F8A7}"/>
              </a:ext>
            </a:extLst>
          </p:cNvPr>
          <p:cNvCxnSpPr>
            <a:cxnSpLocks/>
          </p:cNvCxnSpPr>
          <p:nvPr/>
        </p:nvCxnSpPr>
        <p:spPr>
          <a:xfrm flipH="1">
            <a:off x="4741803" y="3031049"/>
            <a:ext cx="3375717" cy="14631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D360EA-988D-F0F2-2B25-D3B1EB80EC6A}"/>
              </a:ext>
            </a:extLst>
          </p:cNvPr>
          <p:cNvSpPr txBox="1"/>
          <p:nvPr/>
        </p:nvSpPr>
        <p:spPr>
          <a:xfrm>
            <a:off x="8463407" y="2794857"/>
            <a:ext cx="2552302" cy="1569660"/>
          </a:xfrm>
          <a:prstGeom prst="rect">
            <a:avLst/>
          </a:prstGeom>
          <a:noFill/>
        </p:spPr>
        <p:txBody>
          <a:bodyPr wrap="none" lIns="91440" tIns="45720" rIns="91440" bIns="45720" rtlCol="0" anchor="t">
            <a:spAutoFit/>
          </a:bodyPr>
          <a:lstStyle/>
          <a:p>
            <a:pPr marL="342900" indent="-342900">
              <a:buFont typeface="Arial" panose="020B0604020202020204" pitchFamily="34" charset="0"/>
              <a:buChar char="•"/>
            </a:pPr>
            <a:r>
              <a:rPr lang="en-US" sz="2400">
                <a:latin typeface="Aptos"/>
                <a:cs typeface="Arial"/>
              </a:rPr>
              <a:t>Generalization</a:t>
            </a:r>
          </a:p>
          <a:p>
            <a:pPr marL="342900" indent="-342900">
              <a:buFont typeface="Arial" panose="020B0604020202020204" pitchFamily="34" charset="0"/>
              <a:buChar char="•"/>
            </a:pPr>
            <a:r>
              <a:rPr lang="en-US" sz="2400">
                <a:latin typeface="Aptos"/>
                <a:cs typeface="Arial"/>
              </a:rPr>
              <a:t>Reasoning</a:t>
            </a:r>
          </a:p>
          <a:p>
            <a:pPr marL="342900" indent="-342900">
              <a:buFont typeface="Arial" panose="020B0604020202020204" pitchFamily="34" charset="0"/>
              <a:buChar char="•"/>
            </a:pPr>
            <a:r>
              <a:rPr lang="en-US" sz="2400">
                <a:latin typeface="Aptos"/>
                <a:cs typeface="Arial"/>
              </a:rPr>
              <a:t>Fast response</a:t>
            </a:r>
          </a:p>
          <a:p>
            <a:pPr marL="342900" indent="-342900">
              <a:buFont typeface="Arial" panose="020B0604020202020204" pitchFamily="34" charset="0"/>
              <a:buChar char="•"/>
            </a:pPr>
            <a:r>
              <a:rPr lang="en-US" sz="2400">
                <a:latin typeface="Aptos"/>
                <a:cs typeface="Arial"/>
              </a:rPr>
              <a:t>Cost-efficiency</a:t>
            </a:r>
            <a:endParaRPr lang="en-US" sz="2400">
              <a:latin typeface="Aptos" panose="020B00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5F685D9-94D9-6507-E634-70BBFE5CF2D8}"/>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panose="020B0004020202020204" pitchFamily="34" charset="0"/>
                <a:cs typeface="Calibri Light"/>
              </a:rPr>
              <a:t>Can LLMs Help Configuration Validation?</a:t>
            </a:r>
            <a:endParaRPr lang="en-US" sz="4200" b="1" spc="-150" dirty="0">
              <a:latin typeface="Aptos Display" panose="020B00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7167672-9AA0-9922-ECDD-E8948A0C1F0A}"/>
              </a:ext>
            </a:extLst>
          </p:cNvPr>
          <p:cNvPicPr>
            <a:picLocks noChangeAspect="1"/>
          </p:cNvPicPr>
          <p:nvPr/>
        </p:nvPicPr>
        <p:blipFill>
          <a:blip r:embed="rId15"/>
          <a:stretch>
            <a:fillRect/>
          </a:stretch>
        </p:blipFill>
        <p:spPr>
          <a:xfrm>
            <a:off x="6883281" y="3724886"/>
            <a:ext cx="793313" cy="793313"/>
          </a:xfrm>
          <a:prstGeom prst="rect">
            <a:avLst/>
          </a:prstGeom>
        </p:spPr>
      </p:pic>
    </p:spTree>
    <p:extLst>
      <p:ext uri="{BB962C8B-B14F-4D97-AF65-F5344CB8AC3E}">
        <p14:creationId xmlns:p14="http://schemas.microsoft.com/office/powerpoint/2010/main" val="14849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par>
                                <p:cTn id="26" presetID="9"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dissolve">
                                      <p:cBhvr>
                                        <p:cTn id="28" dur="500"/>
                                        <p:tgtEl>
                                          <p:spTgt spid="53"/>
                                        </p:tgtEl>
                                      </p:cBhvr>
                                    </p:animEffect>
                                  </p:childTnLst>
                                </p:cTn>
                              </p:par>
                              <p:par>
                                <p:cTn id="29" presetID="9"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dissolve">
                                      <p:cBhvr>
                                        <p:cTn id="31" dur="500"/>
                                        <p:tgtEl>
                                          <p:spTgt spid="57"/>
                                        </p:tgtEl>
                                      </p:cBhvr>
                                    </p:animEffect>
                                  </p:childTnLst>
                                </p:cTn>
                              </p:par>
                              <p:par>
                                <p:cTn id="32" presetID="9"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dissolve">
                                      <p:cBhvr>
                                        <p:cTn id="34" dur="500"/>
                                        <p:tgtEl>
                                          <p:spTgt spid="58"/>
                                        </p:tgtEl>
                                      </p:cBhvr>
                                    </p:animEffect>
                                  </p:childTnLst>
                                </p:cTn>
                              </p:par>
                              <p:par>
                                <p:cTn id="35" presetID="9"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dissolve">
                                      <p:cBhvr>
                                        <p:cTn id="37" dur="500"/>
                                        <p:tgtEl>
                                          <p:spTgt spid="59"/>
                                        </p:tgtEl>
                                      </p:cBhvr>
                                    </p:animEffect>
                                  </p:childTnLst>
                                </p:cTn>
                              </p:par>
                              <p:par>
                                <p:cTn id="38" presetID="9" presetClass="entr" presetSubtype="0"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dissolve">
                                      <p:cBhvr>
                                        <p:cTn id="40" dur="500"/>
                                        <p:tgtEl>
                                          <p:spTgt spid="75"/>
                                        </p:tgtEl>
                                      </p:cBhvr>
                                    </p:animEffect>
                                  </p:childTnLst>
                                </p:cTn>
                              </p:par>
                              <p:par>
                                <p:cTn id="41" presetID="9"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par>
                                <p:cTn id="44" presetID="9"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dissolve">
                                      <p:cBhvr>
                                        <p:cTn id="46" dur="500"/>
                                        <p:tgtEl>
                                          <p:spTgt spid="6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dissolve">
                                      <p:cBhvr>
                                        <p:cTn id="49" dur="500"/>
                                        <p:tgtEl>
                                          <p:spTgt spid="6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dissolve">
                                      <p:cBhvr>
                                        <p:cTn id="52" dur="500"/>
                                        <p:tgtEl>
                                          <p:spTgt spid="7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dissolve">
                                      <p:cBhvr>
                                        <p:cTn id="55" dur="500"/>
                                        <p:tgtEl>
                                          <p:spTgt spid="8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dissolve">
                                      <p:cBhvr>
                                        <p:cTn id="58" dur="500"/>
                                        <p:tgtEl>
                                          <p:spTgt spid="8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dissolve">
                                      <p:cBhvr>
                                        <p:cTn id="61" dur="500"/>
                                        <p:tgtEl>
                                          <p:spTgt spid="90"/>
                                        </p:tgtEl>
                                      </p:cBhvr>
                                    </p:animEffect>
                                  </p:childTnLst>
                                </p:cTn>
                              </p:par>
                              <p:par>
                                <p:cTn id="62" presetID="9"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dissolve">
                                      <p:cBhvr>
                                        <p:cTn id="64" dur="500"/>
                                        <p:tgtEl>
                                          <p:spTgt spid="45"/>
                                        </p:tgtEl>
                                      </p:cBhvr>
                                    </p:animEffect>
                                  </p:childTnLst>
                                </p:cTn>
                              </p:par>
                              <p:par>
                                <p:cTn id="65" presetID="9" presetClass="entr" presetSubtype="0" fill="hold" nodeType="withEffect">
                                  <p:stCondLst>
                                    <p:cond delay="0"/>
                                  </p:stCondLst>
                                  <p:childTnLst>
                                    <p:set>
                                      <p:cBhvr>
                                        <p:cTn id="66" dur="1" fill="hold">
                                          <p:stCondLst>
                                            <p:cond delay="0"/>
                                          </p:stCondLst>
                                        </p:cTn>
                                        <p:tgtEl>
                                          <p:spTgt spid="9236"/>
                                        </p:tgtEl>
                                        <p:attrNameLst>
                                          <p:attrName>style.visibility</p:attrName>
                                        </p:attrNameLst>
                                      </p:cBhvr>
                                      <p:to>
                                        <p:strVal val="visible"/>
                                      </p:to>
                                    </p:set>
                                    <p:animEffect transition="in" filter="dissolve">
                                      <p:cBhvr>
                                        <p:cTn id="67" dur="500"/>
                                        <p:tgtEl>
                                          <p:spTgt spid="923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52" grpId="0"/>
      <p:bldP spid="69" grpId="0"/>
      <p:bldP spid="70" grpId="0"/>
      <p:bldP spid="84" grpId="0" animBg="1"/>
      <p:bldP spid="86" grpId="0"/>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553ED-0AFE-3011-B454-73AA8D0E29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ECB30E-2157-5A43-6F40-C393A5A76C53}"/>
              </a:ext>
            </a:extLst>
          </p:cNvPr>
          <p:cNvSpPr>
            <a:spLocks noGrp="1"/>
          </p:cNvSpPr>
          <p:nvPr>
            <p:ph type="sldNum" sz="quarter" idx="12"/>
          </p:nvPr>
        </p:nvSpPr>
        <p:spPr/>
        <p:txBody>
          <a:bodyPr/>
          <a:lstStyle/>
          <a:p>
            <a:fld id="{FB2A6050-E894-0C46-987D-30E000431966}" type="slidenum">
              <a:rPr lang="en-US" smtClean="0"/>
              <a:t>5</a:t>
            </a:fld>
            <a:endParaRPr lang="en-US"/>
          </a:p>
        </p:txBody>
      </p:sp>
      <p:sp>
        <p:nvSpPr>
          <p:cNvPr id="10" name="Rectangle 9">
            <a:extLst>
              <a:ext uri="{FF2B5EF4-FFF2-40B4-BE49-F238E27FC236}">
                <a16:creationId xmlns:a16="http://schemas.microsoft.com/office/drawing/2014/main" id="{C5511DBE-6C08-9434-8D94-DA026B833354}"/>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DDD2D53F-B2A1-F82C-1401-363851DA47E9}"/>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5CC0C54B-91AF-48B0-D77B-15B81485271C}"/>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57BCC6A1-05E1-DD49-6432-4E9A1CAFC3AC}"/>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453C7A49-091D-E327-05B6-78F79A23EF76}"/>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5</a:t>
            </a:fld>
            <a:endParaRPr lang="en-US"/>
          </a:p>
        </p:txBody>
      </p:sp>
      <p:sp>
        <p:nvSpPr>
          <p:cNvPr id="2" name="Rectangle 1">
            <a:extLst>
              <a:ext uri="{FF2B5EF4-FFF2-40B4-BE49-F238E27FC236}">
                <a16:creationId xmlns:a16="http://schemas.microsoft.com/office/drawing/2014/main" id="{927A3F09-41B6-15B0-9759-FDCD0E03CF56}"/>
              </a:ext>
            </a:extLst>
          </p:cNvPr>
          <p:cNvSpPr/>
          <p:nvPr/>
        </p:nvSpPr>
        <p:spPr>
          <a:xfrm>
            <a:off x="3455302" y="2198264"/>
            <a:ext cx="5216426" cy="416986"/>
          </a:xfrm>
          <a:prstGeom prst="rect">
            <a:avLst/>
          </a:prstGeom>
          <a:solidFill>
            <a:srgbClr val="E2F0D9"/>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Example 1:  LLM catches an invalid port value.</a:t>
            </a:r>
          </a:p>
        </p:txBody>
      </p:sp>
      <p:sp>
        <p:nvSpPr>
          <p:cNvPr id="6" name="Rectangle 5">
            <a:extLst>
              <a:ext uri="{FF2B5EF4-FFF2-40B4-BE49-F238E27FC236}">
                <a16:creationId xmlns:a16="http://schemas.microsoft.com/office/drawing/2014/main" id="{347E97C6-1B4E-232B-8163-4E713BA5465E}"/>
              </a:ext>
            </a:extLst>
          </p:cNvPr>
          <p:cNvSpPr/>
          <p:nvPr/>
        </p:nvSpPr>
        <p:spPr>
          <a:xfrm>
            <a:off x="3455303" y="2615251"/>
            <a:ext cx="5216426" cy="239081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a:solidFill>
                  <a:schemeClr val="tx1"/>
                </a:solidFill>
                <a:latin typeface="Consolas" panose="020B0609020204030204" pitchFamily="49" charset="0"/>
                <a:cs typeface="Consolas" panose="020B0609020204030204" pitchFamily="49" charset="0"/>
              </a:rPr>
              <a:t>&lt;name&gt;</a:t>
            </a:r>
            <a:r>
              <a:rPr lang="en-US" b="1" err="1">
                <a:solidFill>
                  <a:schemeClr val="tx1"/>
                </a:solidFill>
                <a:latin typeface="Consolas" panose="020B0609020204030204" pitchFamily="49" charset="0"/>
                <a:cs typeface="Consolas" panose="020B0609020204030204" pitchFamily="49" charset="0"/>
              </a:rPr>
              <a:t>dfs.journalnode.httpaddress</a:t>
            </a:r>
            <a:r>
              <a:rPr lang="en-US">
                <a:solidFill>
                  <a:schemeClr val="tx1"/>
                </a:solidFill>
                <a:latin typeface="Consolas" panose="020B0609020204030204" pitchFamily="49" charset="0"/>
                <a:cs typeface="Consolas" panose="020B0609020204030204" pitchFamily="49" charset="0"/>
              </a:rPr>
              <a:t>&lt;/name&gt;</a:t>
            </a:r>
          </a:p>
          <a:p>
            <a:pPr>
              <a:spcBef>
                <a:spcPts val="600"/>
              </a:spcBef>
            </a:pPr>
            <a:r>
              <a:rPr lang="en-US">
                <a:solidFill>
                  <a:schemeClr val="tx1"/>
                </a:solidFill>
                <a:latin typeface="Consolas" panose="020B0609020204030204" pitchFamily="49" charset="0"/>
                <a:cs typeface="Consolas" panose="020B0609020204030204" pitchFamily="49" charset="0"/>
              </a:rPr>
              <a:t>&lt;value&gt;</a:t>
            </a:r>
            <a:r>
              <a:rPr lang="en-US" b="1">
                <a:solidFill>
                  <a:srgbClr val="C00000"/>
                </a:solidFill>
                <a:latin typeface="Consolas" panose="020B0609020204030204" pitchFamily="49" charset="0"/>
                <a:cs typeface="Consolas" panose="020B0609020204030204" pitchFamily="49" charset="0"/>
              </a:rPr>
              <a:t>0.0.0.0:80800</a:t>
            </a:r>
            <a:r>
              <a:rPr lang="en-US">
                <a:solidFill>
                  <a:schemeClr val="tx1"/>
                </a:solidFill>
                <a:latin typeface="Consolas" panose="020B0609020204030204" pitchFamily="49" charset="0"/>
                <a:cs typeface="Consolas" panose="020B0609020204030204" pitchFamily="49" charset="0"/>
              </a:rPr>
              <a:t>&lt;/value&gt; </a:t>
            </a:r>
          </a:p>
          <a:p>
            <a:pPr>
              <a:spcBef>
                <a:spcPts val="600"/>
              </a:spcBef>
            </a:pPr>
            <a:r>
              <a:rPr lang="en-US">
                <a:solidFill>
                  <a:schemeClr val="tx1"/>
                </a:solidFill>
                <a:latin typeface="Consolas" panose="020B0609020204030204" pitchFamily="49" charset="0"/>
                <a:cs typeface="Consolas" panose="020B0609020204030204" pitchFamily="49" charset="0"/>
              </a:rPr>
              <a:t>&lt;description&gt;</a:t>
            </a:r>
          </a:p>
          <a:p>
            <a:r>
              <a:rPr lang="en-US">
                <a:solidFill>
                  <a:schemeClr val="tx1"/>
                </a:solidFill>
                <a:latin typeface="Consolas" panose="020B0609020204030204" pitchFamily="49" charset="0"/>
                <a:cs typeface="Consolas" panose="020B0609020204030204" pitchFamily="49" charset="0"/>
              </a:rPr>
              <a:t>The address and port the </a:t>
            </a:r>
            <a:r>
              <a:rPr lang="en-US" err="1">
                <a:solidFill>
                  <a:schemeClr val="tx1"/>
                </a:solidFill>
                <a:latin typeface="Consolas" panose="020B0609020204030204" pitchFamily="49" charset="0"/>
                <a:cs typeface="Consolas" panose="020B0609020204030204" pitchFamily="49" charset="0"/>
              </a:rPr>
              <a:t>JournalNode</a:t>
            </a:r>
            <a:r>
              <a:rPr lang="en-US">
                <a:solidFill>
                  <a:schemeClr val="tx1"/>
                </a:solidFill>
                <a:latin typeface="Consolas" panose="020B0609020204030204" pitchFamily="49" charset="0"/>
                <a:cs typeface="Consolas" panose="020B0609020204030204" pitchFamily="49" charset="0"/>
              </a:rPr>
              <a:t> HTTP server listens on. </a:t>
            </a:r>
          </a:p>
          <a:p>
            <a:r>
              <a:rPr lang="en-US">
                <a:solidFill>
                  <a:schemeClr val="tx1"/>
                </a:solidFill>
                <a:latin typeface="Consolas" panose="020B0609020204030204" pitchFamily="49" charset="0"/>
                <a:cs typeface="Consolas" panose="020B0609020204030204" pitchFamily="49" charset="0"/>
              </a:rPr>
              <a:t>&lt;/description&gt; </a:t>
            </a:r>
          </a:p>
          <a:p>
            <a:r>
              <a:rPr lang="en-US">
                <a:solidFill>
                  <a:schemeClr val="tx1"/>
                </a:solidFill>
                <a:latin typeface="Consolas" panose="020B0609020204030204" pitchFamily="49" charset="0"/>
                <a:cs typeface="Consolas" panose="020B0609020204030204" pitchFamily="49" charset="0"/>
              </a:rPr>
              <a:t>...</a:t>
            </a:r>
          </a:p>
        </p:txBody>
      </p:sp>
      <p:sp>
        <p:nvSpPr>
          <p:cNvPr id="38" name="Rectangle 37">
            <a:extLst>
              <a:ext uri="{FF2B5EF4-FFF2-40B4-BE49-F238E27FC236}">
                <a16:creationId xmlns:a16="http://schemas.microsoft.com/office/drawing/2014/main" id="{40371901-5D80-2A99-8531-17E64CD08282}"/>
              </a:ext>
            </a:extLst>
          </p:cNvPr>
          <p:cNvSpPr/>
          <p:nvPr/>
        </p:nvSpPr>
        <p:spPr>
          <a:xfrm>
            <a:off x="3455302" y="5119796"/>
            <a:ext cx="5216426" cy="416986"/>
          </a:xfrm>
          <a:prstGeom prst="rect">
            <a:avLst/>
          </a:prstGeom>
          <a:solidFill>
            <a:srgbClr val="FCE5D6"/>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Any mistakes in the above configuration file?</a:t>
            </a:r>
          </a:p>
        </p:txBody>
      </p:sp>
      <p:sp>
        <p:nvSpPr>
          <p:cNvPr id="39" name="Rectangle 38">
            <a:extLst>
              <a:ext uri="{FF2B5EF4-FFF2-40B4-BE49-F238E27FC236}">
                <a16:creationId xmlns:a16="http://schemas.microsoft.com/office/drawing/2014/main" id="{D77FB100-8C55-E7E4-38D3-33D9D50C5B18}"/>
              </a:ext>
            </a:extLst>
          </p:cNvPr>
          <p:cNvSpPr/>
          <p:nvPr/>
        </p:nvSpPr>
        <p:spPr>
          <a:xfrm>
            <a:off x="3455302" y="5650513"/>
            <a:ext cx="5216426" cy="416986"/>
          </a:xfrm>
          <a:prstGeom prst="rect">
            <a:avLst/>
          </a:prstGeom>
          <a:solidFill>
            <a:srgbClr val="DEECF7"/>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The port number should be less than 65535.</a:t>
            </a:r>
          </a:p>
        </p:txBody>
      </p:sp>
      <p:sp>
        <p:nvSpPr>
          <p:cNvPr id="41" name="TextBox 40">
            <a:extLst>
              <a:ext uri="{FF2B5EF4-FFF2-40B4-BE49-F238E27FC236}">
                <a16:creationId xmlns:a16="http://schemas.microsoft.com/office/drawing/2014/main" id="{385148E8-E665-172A-858D-453EFC93520D}"/>
              </a:ext>
            </a:extLst>
          </p:cNvPr>
          <p:cNvSpPr txBox="1"/>
          <p:nvPr/>
        </p:nvSpPr>
        <p:spPr>
          <a:xfrm>
            <a:off x="3084896" y="5140655"/>
            <a:ext cx="42832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Q:</a:t>
            </a:r>
          </a:p>
        </p:txBody>
      </p:sp>
      <p:sp>
        <p:nvSpPr>
          <p:cNvPr id="42" name="TextBox 41">
            <a:extLst>
              <a:ext uri="{FF2B5EF4-FFF2-40B4-BE49-F238E27FC236}">
                <a16:creationId xmlns:a16="http://schemas.microsoft.com/office/drawing/2014/main" id="{B3F1D380-1214-ABD5-EC46-4C8A437262FD}"/>
              </a:ext>
            </a:extLst>
          </p:cNvPr>
          <p:cNvSpPr txBox="1"/>
          <p:nvPr/>
        </p:nvSpPr>
        <p:spPr>
          <a:xfrm>
            <a:off x="3084896" y="5674340"/>
            <a:ext cx="40267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A:</a:t>
            </a:r>
          </a:p>
        </p:txBody>
      </p:sp>
      <p:sp>
        <p:nvSpPr>
          <p:cNvPr id="5" name="Title 1">
            <a:extLst>
              <a:ext uri="{FF2B5EF4-FFF2-40B4-BE49-F238E27FC236}">
                <a16:creationId xmlns:a16="http://schemas.microsoft.com/office/drawing/2014/main" id="{5329AB2A-A121-A747-3B41-18A7C9F3B5E9}"/>
              </a:ext>
            </a:extLst>
          </p:cNvPr>
          <p:cNvSpPr txBox="1">
            <a:spLocks/>
          </p:cNvSpPr>
          <p:nvPr/>
        </p:nvSpPr>
        <p:spPr>
          <a:xfrm>
            <a:off x="438955" y="1293468"/>
            <a:ext cx="11630260" cy="72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20000"/>
              </a:lnSpc>
              <a:buFont typeface="Arial" panose="020B0604020202020204" pitchFamily="34" charset="0"/>
              <a:buChar char="•"/>
            </a:pPr>
            <a:r>
              <a:rPr lang="en-US" sz="2800">
                <a:latin typeface="Aptos" panose="020B0004020202020204" pitchFamily="34" charset="0"/>
                <a:cs typeface="Calibri Light"/>
              </a:rPr>
              <a:t>Let’s try </a:t>
            </a:r>
            <a:r>
              <a:rPr lang="en-US" sz="2800" b="1">
                <a:latin typeface="Aptos" panose="020B0004020202020204" pitchFamily="34" charset="0"/>
                <a:cs typeface="Calibri Light"/>
              </a:rPr>
              <a:t>GPT-3.5-Turbo</a:t>
            </a:r>
            <a:r>
              <a:rPr lang="en-US" sz="2800">
                <a:latin typeface="Aptos" panose="020B0004020202020204" pitchFamily="34" charset="0"/>
                <a:cs typeface="Calibri Light"/>
              </a:rPr>
              <a:t>.</a:t>
            </a:r>
          </a:p>
        </p:txBody>
      </p:sp>
      <p:sp>
        <p:nvSpPr>
          <p:cNvPr id="7" name="Title 1">
            <a:extLst>
              <a:ext uri="{FF2B5EF4-FFF2-40B4-BE49-F238E27FC236}">
                <a16:creationId xmlns:a16="http://schemas.microsoft.com/office/drawing/2014/main" id="{23D94B19-FF5B-FA15-41C6-47936ED630DE}"/>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panose="020B0004020202020204" pitchFamily="34" charset="0"/>
                <a:cs typeface="Calibri Light"/>
              </a:rPr>
              <a:t>Can LLMs Help with Configuration Validation?</a:t>
            </a:r>
            <a:endParaRPr lang="en-US" sz="4200" b="1" spc="-150" dirty="0">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224855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500"/>
                                        <p:tgtEl>
                                          <p:spTgt spid="4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8" grpId="0" animBg="1"/>
      <p:bldP spid="39" grpId="0" animBg="1"/>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C118-7889-5F07-1B11-F2C82932AD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F8ADCD-C916-AA54-AFC6-6CB34D2EABAB}"/>
              </a:ext>
            </a:extLst>
          </p:cNvPr>
          <p:cNvSpPr>
            <a:spLocks noGrp="1"/>
          </p:cNvSpPr>
          <p:nvPr>
            <p:ph type="sldNum" sz="quarter" idx="12"/>
          </p:nvPr>
        </p:nvSpPr>
        <p:spPr/>
        <p:txBody>
          <a:bodyPr/>
          <a:lstStyle/>
          <a:p>
            <a:fld id="{FB2A6050-E894-0C46-987D-30E000431966}" type="slidenum">
              <a:rPr lang="en-US" smtClean="0"/>
              <a:t>6</a:t>
            </a:fld>
            <a:endParaRPr lang="en-US"/>
          </a:p>
        </p:txBody>
      </p:sp>
      <p:sp>
        <p:nvSpPr>
          <p:cNvPr id="10" name="Rectangle 9">
            <a:extLst>
              <a:ext uri="{FF2B5EF4-FFF2-40B4-BE49-F238E27FC236}">
                <a16:creationId xmlns:a16="http://schemas.microsoft.com/office/drawing/2014/main" id="{D5423BF4-0B54-67AB-68F2-F2213CE922FF}"/>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a:t>
            </a:r>
            <a:r>
              <a:rPr lang="en-US" sz="1600" err="1">
                <a:latin typeface="+mj-lt"/>
                <a:ea typeface="Cambria Math" panose="02040503050406030204" pitchFamily="18" charset="0"/>
                <a:cs typeface="Al Tarikh" pitchFamily="2" charset="-78"/>
              </a:rPr>
              <a:t>xAI</a:t>
            </a:r>
          </a:p>
        </p:txBody>
      </p:sp>
      <p:sp>
        <p:nvSpPr>
          <p:cNvPr id="11" name="Rectangle 10">
            <a:extLst>
              <a:ext uri="{FF2B5EF4-FFF2-40B4-BE49-F238E27FC236}">
                <a16:creationId xmlns:a16="http://schemas.microsoft.com/office/drawing/2014/main" id="{5A4F245F-1442-1929-D766-AEA92409C24A}"/>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9B9B64C2-3946-028B-EB4E-88C52FF11D76}"/>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DAFACA45-CAB1-64CD-D9E2-666BE545687E}"/>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1808F031-526A-E32C-D23C-12F1558B0BF2}"/>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6</a:t>
            </a:fld>
            <a:endParaRPr lang="en-US"/>
          </a:p>
        </p:txBody>
      </p:sp>
      <p:sp>
        <p:nvSpPr>
          <p:cNvPr id="43" name="Rectangle 42">
            <a:extLst>
              <a:ext uri="{FF2B5EF4-FFF2-40B4-BE49-F238E27FC236}">
                <a16:creationId xmlns:a16="http://schemas.microsoft.com/office/drawing/2014/main" id="{63D4306C-359D-83FB-4ABD-E9F008DC93F6}"/>
              </a:ext>
            </a:extLst>
          </p:cNvPr>
          <p:cNvSpPr/>
          <p:nvPr/>
        </p:nvSpPr>
        <p:spPr>
          <a:xfrm>
            <a:off x="2990491" y="2303071"/>
            <a:ext cx="5973215" cy="416986"/>
          </a:xfrm>
          <a:prstGeom prst="rect">
            <a:avLst/>
          </a:prstGeom>
          <a:solidFill>
            <a:srgbClr val="F2CCC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Example 2:  LLM misses an invalid option.</a:t>
            </a:r>
          </a:p>
        </p:txBody>
      </p:sp>
      <p:sp>
        <p:nvSpPr>
          <p:cNvPr id="44" name="Rectangle 43">
            <a:extLst>
              <a:ext uri="{FF2B5EF4-FFF2-40B4-BE49-F238E27FC236}">
                <a16:creationId xmlns:a16="http://schemas.microsoft.com/office/drawing/2014/main" id="{EC5FDCAD-E884-4D3D-9072-EF8E54454D06}"/>
              </a:ext>
            </a:extLst>
          </p:cNvPr>
          <p:cNvSpPr/>
          <p:nvPr/>
        </p:nvSpPr>
        <p:spPr>
          <a:xfrm>
            <a:off x="2990492" y="2720057"/>
            <a:ext cx="5973215" cy="239698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a:solidFill>
                  <a:schemeClr val="tx1"/>
                </a:solidFill>
                <a:latin typeface="Consolas" panose="020B0609020204030204" pitchFamily="49" charset="0"/>
                <a:cs typeface="Consolas" panose="020B0609020204030204" pitchFamily="49" charset="0"/>
              </a:rPr>
              <a:t>&lt;name&gt;</a:t>
            </a:r>
            <a:r>
              <a:rPr lang="en-US" b="1" err="1">
                <a:solidFill>
                  <a:schemeClr val="tx1"/>
                </a:solidFill>
                <a:latin typeface="Consolas" panose="020B0609020204030204" pitchFamily="49" charset="0"/>
                <a:cs typeface="Consolas" panose="020B0609020204030204" pitchFamily="49" charset="0"/>
              </a:rPr>
              <a:t>hadoop.ssl.hostname.verifier</a:t>
            </a:r>
            <a:r>
              <a:rPr lang="en-US">
                <a:solidFill>
                  <a:schemeClr val="tx1"/>
                </a:solidFill>
                <a:latin typeface="Consolas" panose="020B0609020204030204" pitchFamily="49" charset="0"/>
                <a:cs typeface="Consolas" panose="020B0609020204030204" pitchFamily="49" charset="0"/>
              </a:rPr>
              <a:t>&lt;/name&gt;</a:t>
            </a:r>
          </a:p>
          <a:p>
            <a:pPr>
              <a:spcBef>
                <a:spcPts val="600"/>
              </a:spcBef>
            </a:pPr>
            <a:r>
              <a:rPr lang="en-US">
                <a:solidFill>
                  <a:schemeClr val="tx1"/>
                </a:solidFill>
                <a:latin typeface="Consolas" panose="020B0609020204030204" pitchFamily="49" charset="0"/>
                <a:cs typeface="Consolas" panose="020B0609020204030204" pitchFamily="49" charset="0"/>
              </a:rPr>
              <a:t>&lt;value&gt;</a:t>
            </a:r>
            <a:r>
              <a:rPr lang="en-US" b="1">
                <a:solidFill>
                  <a:srgbClr val="C00000"/>
                </a:solidFill>
                <a:latin typeface="Consolas" panose="020B0609020204030204" pitchFamily="49" charset="0"/>
                <a:cs typeface="Consolas" panose="020B0609020204030204" pitchFamily="49" charset="0"/>
              </a:rPr>
              <a:t>STRICT_I8</a:t>
            </a:r>
            <a:r>
              <a:rPr lang="en-US">
                <a:solidFill>
                  <a:schemeClr val="tx1"/>
                </a:solidFill>
                <a:latin typeface="Consolas" panose="020B0609020204030204" pitchFamily="49" charset="0"/>
                <a:cs typeface="Consolas" panose="020B0609020204030204" pitchFamily="49" charset="0"/>
              </a:rPr>
              <a:t>&lt;/value&gt; </a:t>
            </a:r>
          </a:p>
          <a:p>
            <a:pPr>
              <a:spcBef>
                <a:spcPts val="600"/>
              </a:spcBef>
            </a:pPr>
            <a:r>
              <a:rPr lang="en-US">
                <a:solidFill>
                  <a:schemeClr val="tx1"/>
                </a:solidFill>
                <a:latin typeface="Consolas" panose="020B0609020204030204" pitchFamily="49" charset="0"/>
                <a:cs typeface="Consolas" panose="020B0609020204030204" pitchFamily="49" charset="0"/>
              </a:rPr>
              <a:t>&lt;description&gt;</a:t>
            </a:r>
          </a:p>
          <a:p>
            <a:r>
              <a:rPr lang="en-US">
                <a:solidFill>
                  <a:schemeClr val="tx1"/>
                </a:solidFill>
                <a:latin typeface="Consolas" panose="020B0609020204030204" pitchFamily="49" charset="0"/>
                <a:cs typeface="Consolas" panose="020B0609020204030204" pitchFamily="49" charset="0"/>
              </a:rPr>
              <a:t>The hostname verifier to provide for </a:t>
            </a:r>
            <a:r>
              <a:rPr lang="en-US" err="1">
                <a:solidFill>
                  <a:schemeClr val="tx1"/>
                </a:solidFill>
                <a:latin typeface="Consolas" panose="020B0609020204030204" pitchFamily="49" charset="0"/>
                <a:cs typeface="Consolas" panose="020B0609020204030204" pitchFamily="49" charset="0"/>
              </a:rPr>
              <a:t>HttpsURL</a:t>
            </a:r>
            <a:r>
              <a:rPr lang="en-US">
                <a:solidFill>
                  <a:schemeClr val="tx1"/>
                </a:solidFill>
                <a:latin typeface="Consolas" panose="020B0609020204030204" pitchFamily="49" charset="0"/>
                <a:cs typeface="Consolas" panose="020B0609020204030204" pitchFamily="49" charset="0"/>
              </a:rPr>
              <a:t>-Connections. Valid values are DEFAULT, STRICT, STRICT_I6, DEFAULT_AND_LOCALHOST and ALLOW_ALL</a:t>
            </a:r>
          </a:p>
          <a:p>
            <a:r>
              <a:rPr lang="en-US">
                <a:solidFill>
                  <a:schemeClr val="tx1"/>
                </a:solidFill>
                <a:latin typeface="Consolas" panose="020B0609020204030204" pitchFamily="49" charset="0"/>
                <a:cs typeface="Consolas" panose="020B0609020204030204" pitchFamily="49" charset="0"/>
              </a:rPr>
              <a:t>&lt;/description&gt; </a:t>
            </a:r>
          </a:p>
          <a:p>
            <a:r>
              <a:rPr lang="en-US">
                <a:solidFill>
                  <a:schemeClr val="tx1"/>
                </a:solidFill>
                <a:latin typeface="Consolas" panose="020B0609020204030204" pitchFamily="49" charset="0"/>
                <a:cs typeface="Consolas" panose="020B0609020204030204" pitchFamily="49" charset="0"/>
              </a:rPr>
              <a:t>...</a:t>
            </a:r>
          </a:p>
        </p:txBody>
      </p:sp>
      <p:sp>
        <p:nvSpPr>
          <p:cNvPr id="46" name="Rectangle 45">
            <a:extLst>
              <a:ext uri="{FF2B5EF4-FFF2-40B4-BE49-F238E27FC236}">
                <a16:creationId xmlns:a16="http://schemas.microsoft.com/office/drawing/2014/main" id="{DACAB260-C8CB-FA4A-3B26-88597EDB3C50}"/>
              </a:ext>
            </a:extLst>
          </p:cNvPr>
          <p:cNvSpPr/>
          <p:nvPr/>
        </p:nvSpPr>
        <p:spPr>
          <a:xfrm>
            <a:off x="2990492" y="5260820"/>
            <a:ext cx="5973214" cy="416986"/>
          </a:xfrm>
          <a:prstGeom prst="rect">
            <a:avLst/>
          </a:prstGeom>
          <a:solidFill>
            <a:srgbClr val="FCE5D6"/>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Any mistakes in the above configuration file?</a:t>
            </a:r>
          </a:p>
        </p:txBody>
      </p:sp>
      <p:sp>
        <p:nvSpPr>
          <p:cNvPr id="47" name="Rectangle 46">
            <a:extLst>
              <a:ext uri="{FF2B5EF4-FFF2-40B4-BE49-F238E27FC236}">
                <a16:creationId xmlns:a16="http://schemas.microsoft.com/office/drawing/2014/main" id="{58E26E8C-96E5-5B27-6E4C-FC6A8C26864D}"/>
              </a:ext>
            </a:extLst>
          </p:cNvPr>
          <p:cNvSpPr/>
          <p:nvPr/>
        </p:nvSpPr>
        <p:spPr>
          <a:xfrm>
            <a:off x="2979119" y="5822009"/>
            <a:ext cx="5973214" cy="416986"/>
          </a:xfrm>
          <a:prstGeom prst="rect">
            <a:avLst/>
          </a:prstGeom>
          <a:solidFill>
            <a:srgbClr val="DEECF7"/>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ptos" panose="020B0004020202020204" pitchFamily="34" charset="0"/>
                <a:cs typeface="Arial" panose="020B0604020202020204" pitchFamily="34" charset="0"/>
              </a:rPr>
              <a:t>The value of the parameter </a:t>
            </a:r>
            <a:r>
              <a:rPr lang="en-US" b="1">
                <a:solidFill>
                  <a:schemeClr val="tx1"/>
                </a:solidFill>
                <a:latin typeface="Aptos" panose="020B0004020202020204" pitchFamily="34" charset="0"/>
                <a:cs typeface="Consolas" panose="020B0609020204030204" pitchFamily="49" charset="0"/>
              </a:rPr>
              <a:t>bloom.io.rate </a:t>
            </a:r>
            <a:r>
              <a:rPr lang="en-US">
                <a:solidFill>
                  <a:schemeClr val="tx1"/>
                </a:solidFill>
                <a:latin typeface="Aptos" panose="020B0004020202020204" pitchFamily="34" charset="0"/>
                <a:cs typeface="Arial" panose="020B0604020202020204" pitchFamily="34" charset="0"/>
              </a:rPr>
              <a:t>is wrong.</a:t>
            </a:r>
          </a:p>
        </p:txBody>
      </p:sp>
      <p:sp>
        <p:nvSpPr>
          <p:cNvPr id="48" name="TextBox 47">
            <a:extLst>
              <a:ext uri="{FF2B5EF4-FFF2-40B4-BE49-F238E27FC236}">
                <a16:creationId xmlns:a16="http://schemas.microsoft.com/office/drawing/2014/main" id="{A644EA15-3C0D-814B-4EB1-B714515C9A47}"/>
              </a:ext>
            </a:extLst>
          </p:cNvPr>
          <p:cNvSpPr txBox="1"/>
          <p:nvPr/>
        </p:nvSpPr>
        <p:spPr>
          <a:xfrm>
            <a:off x="2620086" y="5281679"/>
            <a:ext cx="42832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Q:</a:t>
            </a:r>
          </a:p>
        </p:txBody>
      </p:sp>
      <p:sp>
        <p:nvSpPr>
          <p:cNvPr id="49" name="TextBox 48">
            <a:extLst>
              <a:ext uri="{FF2B5EF4-FFF2-40B4-BE49-F238E27FC236}">
                <a16:creationId xmlns:a16="http://schemas.microsoft.com/office/drawing/2014/main" id="{924678AB-2506-8DB9-B3E8-00591E6FF060}"/>
              </a:ext>
            </a:extLst>
          </p:cNvPr>
          <p:cNvSpPr txBox="1"/>
          <p:nvPr/>
        </p:nvSpPr>
        <p:spPr>
          <a:xfrm>
            <a:off x="2608713" y="5845836"/>
            <a:ext cx="40267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A:</a:t>
            </a:r>
          </a:p>
        </p:txBody>
      </p:sp>
      <p:sp>
        <p:nvSpPr>
          <p:cNvPr id="5" name="Title 1">
            <a:extLst>
              <a:ext uri="{FF2B5EF4-FFF2-40B4-BE49-F238E27FC236}">
                <a16:creationId xmlns:a16="http://schemas.microsoft.com/office/drawing/2014/main" id="{B9D8459B-C120-D921-26F3-10581D59E78F}"/>
              </a:ext>
            </a:extLst>
          </p:cNvPr>
          <p:cNvSpPr txBox="1">
            <a:spLocks/>
          </p:cNvSpPr>
          <p:nvPr/>
        </p:nvSpPr>
        <p:spPr>
          <a:xfrm>
            <a:off x="438955" y="1293468"/>
            <a:ext cx="11630260" cy="72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20000"/>
              </a:lnSpc>
              <a:buFont typeface="Arial" panose="020B0604020202020204" pitchFamily="34" charset="0"/>
              <a:buChar char="•"/>
            </a:pPr>
            <a:r>
              <a:rPr lang="en-US" sz="2800">
                <a:latin typeface="Aptos" panose="020B0004020202020204" pitchFamily="34" charset="0"/>
                <a:cs typeface="Calibri Light"/>
              </a:rPr>
              <a:t>Let’s try </a:t>
            </a:r>
            <a:r>
              <a:rPr lang="en-US" sz="2800" b="1">
                <a:latin typeface="Aptos" panose="020B0004020202020204" pitchFamily="34" charset="0"/>
                <a:cs typeface="Calibri Light"/>
              </a:rPr>
              <a:t>GPT-3.5-Turbo</a:t>
            </a:r>
            <a:r>
              <a:rPr lang="en-US" sz="2800">
                <a:latin typeface="Aptos" panose="020B0004020202020204" pitchFamily="34" charset="0"/>
                <a:cs typeface="Calibri Light"/>
              </a:rPr>
              <a:t>.</a:t>
            </a:r>
          </a:p>
        </p:txBody>
      </p:sp>
      <p:sp>
        <p:nvSpPr>
          <p:cNvPr id="2" name="Title 1">
            <a:extLst>
              <a:ext uri="{FF2B5EF4-FFF2-40B4-BE49-F238E27FC236}">
                <a16:creationId xmlns:a16="http://schemas.microsoft.com/office/drawing/2014/main" id="{FB980AB5-5594-9624-ADA7-B5A352AFD94C}"/>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panose="020B0004020202020204" pitchFamily="34" charset="0"/>
                <a:cs typeface="Calibri Light"/>
              </a:rPr>
              <a:t>Can LLMs Help with Configuration Validation?</a:t>
            </a:r>
            <a:endParaRPr lang="en-US" sz="4200" b="1" spc="-150" dirty="0">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160138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dissolve">
                                      <p:cBhvr>
                                        <p:cTn id="21" dur="500"/>
                                        <p:tgtEl>
                                          <p:spTgt spid="4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animBg="1"/>
      <p:bldP spid="47" grpId="0" animBg="1"/>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7D3EE-FB0E-B566-C457-766756C0408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D95C8-DCF3-321D-4B14-879656676308}"/>
              </a:ext>
            </a:extLst>
          </p:cNvPr>
          <p:cNvSpPr>
            <a:spLocks noGrp="1"/>
          </p:cNvSpPr>
          <p:nvPr>
            <p:ph type="sldNum" sz="quarter" idx="12"/>
          </p:nvPr>
        </p:nvSpPr>
        <p:spPr/>
        <p:txBody>
          <a:bodyPr/>
          <a:lstStyle/>
          <a:p>
            <a:fld id="{FB2A6050-E894-0C46-987D-30E000431966}" type="slidenum">
              <a:rPr lang="en-US" smtClean="0"/>
              <a:t>7</a:t>
            </a:fld>
            <a:endParaRPr lang="en-US"/>
          </a:p>
        </p:txBody>
      </p:sp>
      <p:sp>
        <p:nvSpPr>
          <p:cNvPr id="10" name="Rectangle 9">
            <a:extLst>
              <a:ext uri="{FF2B5EF4-FFF2-40B4-BE49-F238E27FC236}">
                <a16:creationId xmlns:a16="http://schemas.microsoft.com/office/drawing/2014/main" id="{A72BA758-8085-9619-7F4C-CA6CDFE66B28}"/>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DF140808-5885-5D11-37E2-2B8E5DC38410}"/>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23DDAD81-D4F8-FF93-9185-14E4FBD2EF4A}"/>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4EF9562E-7028-A456-A93D-739CA7533800}"/>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E176C1B3-C39B-1AA1-696C-95CC92B0E99B}"/>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7</a:t>
            </a:fld>
            <a:endParaRPr lang="en-US"/>
          </a:p>
        </p:txBody>
      </p:sp>
      <p:sp>
        <p:nvSpPr>
          <p:cNvPr id="65" name="Content Placeholder 2">
            <a:extLst>
              <a:ext uri="{FF2B5EF4-FFF2-40B4-BE49-F238E27FC236}">
                <a16:creationId xmlns:a16="http://schemas.microsoft.com/office/drawing/2014/main" id="{AE466632-397B-26C8-0DCB-341F9E1AC875}"/>
              </a:ext>
            </a:extLst>
          </p:cNvPr>
          <p:cNvSpPr>
            <a:spLocks noGrp="1"/>
          </p:cNvSpPr>
          <p:nvPr>
            <p:ph idx="1"/>
          </p:nvPr>
        </p:nvSpPr>
        <p:spPr>
          <a:xfrm>
            <a:off x="628410" y="1549101"/>
            <a:ext cx="11323653" cy="4959649"/>
          </a:xfrm>
        </p:spPr>
        <p:txBody>
          <a:bodyPr vert="horz" lIns="91440" tIns="45720" rIns="91440" bIns="45720" rtlCol="0" anchor="t">
            <a:normAutofit/>
          </a:bodyPr>
          <a:lstStyle/>
          <a:p>
            <a:pPr>
              <a:spcBef>
                <a:spcPts val="1600"/>
              </a:spcBef>
            </a:pPr>
            <a:r>
              <a:rPr lang="en-US" b="1">
                <a:solidFill>
                  <a:srgbClr val="C00000"/>
                </a:solidFill>
                <a:latin typeface="Aptos" panose="020B0004020202020204" pitchFamily="34" charset="0"/>
                <a:cs typeface="Arial" panose="020B0604020202020204" pitchFamily="34" charset="0"/>
              </a:rPr>
              <a:t>Concept</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A </a:t>
            </a:r>
            <a:r>
              <a:rPr lang="en-US" b="1">
                <a:latin typeface="Aptos" panose="020B0004020202020204" pitchFamily="34" charset="0"/>
                <a:cs typeface="Arial" panose="020B0604020202020204" pitchFamily="34" charset="0"/>
              </a:rPr>
              <a:t>new direction</a:t>
            </a:r>
            <a:r>
              <a:rPr lang="en-US">
                <a:latin typeface="Aptos" panose="020B0004020202020204" pitchFamily="34" charset="0"/>
                <a:cs typeface="Arial" panose="020B0604020202020204" pitchFamily="34" charset="0"/>
              </a:rPr>
              <a:t> of configuration validation using pre-trained large language models.</a:t>
            </a:r>
            <a:br>
              <a:rPr lang="en-US">
                <a:latin typeface="Aptos" panose="020B0004020202020204" pitchFamily="34" charset="0"/>
                <a:cs typeface="Arial" panose="020B0604020202020204" pitchFamily="34" charset="0"/>
              </a:rPr>
            </a:br>
            <a:endParaRPr lang="en-US" sz="600">
              <a:latin typeface="Aptos" panose="020B0004020202020204" pitchFamily="34" charset="0"/>
              <a:cs typeface="Arial" panose="020B0604020202020204" pitchFamily="34" charset="0"/>
            </a:endParaRPr>
          </a:p>
          <a:p>
            <a:pPr>
              <a:spcBef>
                <a:spcPts val="1600"/>
              </a:spcBef>
            </a:pPr>
            <a:r>
              <a:rPr lang="en-US" b="1">
                <a:solidFill>
                  <a:srgbClr val="C00000"/>
                </a:solidFill>
                <a:latin typeface="Aptos" panose="020B0004020202020204" pitchFamily="34" charset="0"/>
                <a:cs typeface="Arial" panose="020B0604020202020204" pitchFamily="34" charset="0"/>
              </a:rPr>
              <a:t>System</a:t>
            </a:r>
            <a:r>
              <a:rPr lang="en-US">
                <a:latin typeface="Aptos" panose="020B0004020202020204" pitchFamily="34" charset="0"/>
                <a:cs typeface="Arial" panose="020B0604020202020204" pitchFamily="34" charset="0"/>
              </a:rPr>
              <a:t>: </a:t>
            </a:r>
            <a:r>
              <a:rPr lang="en-US" b="1">
                <a:latin typeface="Aptos" panose="020B0004020202020204" pitchFamily="34" charset="0"/>
                <a:cs typeface="Arial" panose="020B0604020202020204" pitchFamily="34" charset="0"/>
              </a:rPr>
              <a:t>Ciri</a:t>
            </a:r>
            <a:r>
              <a:rPr lang="en-US">
                <a:latin typeface="Aptos" panose="020B0004020202020204" pitchFamily="34" charset="0"/>
                <a:cs typeface="Arial" panose="020B0604020202020204" pitchFamily="34" charset="0"/>
              </a:rPr>
              <a:t>, an </a:t>
            </a:r>
            <a:r>
              <a:rPr lang="en-US" b="1">
                <a:latin typeface="Aptos" panose="020B0004020202020204" pitchFamily="34" charset="0"/>
                <a:cs typeface="Arial" panose="020B0604020202020204" pitchFamily="34" charset="0"/>
              </a:rPr>
              <a:t>LLM-empowered configuration validation framework</a:t>
            </a:r>
            <a:r>
              <a:rPr lang="en-US">
                <a:latin typeface="Aptos" panose="020B0004020202020204" pitchFamily="34" charset="0"/>
                <a:cs typeface="Arial" panose="020B0604020202020204" pitchFamily="34" charset="0"/>
              </a:rPr>
              <a:t> and an open platform for configuration research.</a:t>
            </a:r>
            <a:br>
              <a:rPr lang="en-US">
                <a:latin typeface="Aptos" panose="020B0004020202020204" pitchFamily="34" charset="0"/>
                <a:cs typeface="Arial" panose="020B0604020202020204" pitchFamily="34" charset="0"/>
              </a:rPr>
            </a:br>
            <a:endParaRPr lang="en-US" sz="600">
              <a:solidFill>
                <a:srgbClr val="000000"/>
              </a:solidFill>
              <a:latin typeface="Aptos" panose="020B0004020202020204" pitchFamily="34" charset="0"/>
              <a:cs typeface="Arial" panose="020B0604020202020204" pitchFamily="34" charset="0"/>
            </a:endParaRPr>
          </a:p>
          <a:p>
            <a:pPr>
              <a:spcBef>
                <a:spcPts val="1600"/>
              </a:spcBef>
            </a:pPr>
            <a:r>
              <a:rPr lang="en-US" b="1">
                <a:solidFill>
                  <a:srgbClr val="C00000"/>
                </a:solidFill>
                <a:latin typeface="Aptos" panose="020B0004020202020204" pitchFamily="34" charset="0"/>
                <a:cs typeface="Arial" panose="020B0604020202020204" pitchFamily="34" charset="0"/>
              </a:rPr>
              <a:t>Study</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An </a:t>
            </a:r>
            <a:r>
              <a:rPr lang="en-US" b="1">
                <a:latin typeface="Aptos" panose="020B0004020202020204" pitchFamily="34" charset="0"/>
                <a:cs typeface="Arial" panose="020B0604020202020204" pitchFamily="34" charset="0"/>
              </a:rPr>
              <a:t>empirical analysis</a:t>
            </a:r>
            <a:r>
              <a:rPr lang="en-US">
                <a:latin typeface="Aptos" panose="020B0004020202020204" pitchFamily="34" charset="0"/>
                <a:cs typeface="Arial" panose="020B0604020202020204" pitchFamily="34" charset="0"/>
              </a:rPr>
              <a:t> on the effectiveness of LLM-based configuration validation, and its design space.</a:t>
            </a:r>
          </a:p>
          <a:p>
            <a:pPr>
              <a:spcBef>
                <a:spcPts val="1600"/>
              </a:spcBef>
            </a:pPr>
            <a:r>
              <a:rPr lang="en-US" b="1">
                <a:solidFill>
                  <a:srgbClr val="C00000"/>
                </a:solidFill>
                <a:latin typeface="Aptos" panose="020B0004020202020204" pitchFamily="34" charset="0"/>
                <a:cs typeface="Arial" panose="020B0604020202020204" pitchFamily="34" charset="0"/>
              </a:rPr>
              <a:t>Discussion</a:t>
            </a:r>
            <a:r>
              <a:rPr lang="en-US" b="1">
                <a:latin typeface="Aptos" panose="020B0004020202020204" pitchFamily="34" charset="0"/>
                <a:cs typeface="Arial" panose="020B0604020202020204" pitchFamily="34" charset="0"/>
              </a:rPr>
              <a:t>: </a:t>
            </a:r>
            <a:r>
              <a:rPr lang="en-US">
                <a:latin typeface="Aptos" panose="020B0004020202020204" pitchFamily="34" charset="0"/>
                <a:cs typeface="Arial" panose="020B0604020202020204" pitchFamily="34" charset="0"/>
              </a:rPr>
              <a:t>Opening up exciting </a:t>
            </a:r>
            <a:r>
              <a:rPr lang="en-US" b="1">
                <a:latin typeface="Aptos" panose="020B0004020202020204" pitchFamily="34" charset="0"/>
                <a:cs typeface="Arial" panose="020B0604020202020204" pitchFamily="34" charset="0"/>
              </a:rPr>
              <a:t>future research directions</a:t>
            </a:r>
            <a:r>
              <a:rPr lang="en-US">
                <a:latin typeface="Aptos" panose="020B0004020202020204" pitchFamily="34" charset="0"/>
                <a:cs typeface="Arial" panose="020B0604020202020204" pitchFamily="34" charset="0"/>
              </a:rPr>
              <a:t>.</a:t>
            </a:r>
            <a:br>
              <a:rPr lang="en-US">
                <a:latin typeface="Aptos" panose="020B0004020202020204" pitchFamily="34" charset="0"/>
                <a:cs typeface="Calibri"/>
              </a:rPr>
            </a:br>
            <a:r>
              <a:rPr lang="en-US" sz="600">
                <a:latin typeface="Aptos" panose="020B0004020202020204" pitchFamily="34" charset="0"/>
                <a:cs typeface="Calibri"/>
              </a:rPr>
              <a:t> </a:t>
            </a:r>
            <a:endParaRPr lang="en-US">
              <a:latin typeface="Aptos" panose="020B0004020202020204" pitchFamily="34" charset="0"/>
              <a:cs typeface="Calibri" panose="020F0502020204030204"/>
            </a:endParaRPr>
          </a:p>
          <a:p>
            <a:pPr>
              <a:spcBef>
                <a:spcPts val="1600"/>
              </a:spcBef>
            </a:pPr>
            <a:r>
              <a:rPr lang="en-US" b="1">
                <a:solidFill>
                  <a:srgbClr val="C00000"/>
                </a:solidFill>
                <a:latin typeface="Aptos" panose="020B0004020202020204" pitchFamily="34" charset="0"/>
                <a:cs typeface="Arial" panose="020B0604020202020204" pitchFamily="34" charset="0"/>
              </a:rPr>
              <a:t>Artifact</a:t>
            </a:r>
            <a:r>
              <a:rPr lang="en-US" b="1">
                <a:latin typeface="Aptos" panose="020B0004020202020204" pitchFamily="34" charset="0"/>
                <a:cs typeface="Calibri"/>
              </a:rPr>
              <a:t>:</a:t>
            </a:r>
            <a:r>
              <a:rPr lang="en-US">
                <a:latin typeface="Aptos" panose="020B0004020202020204" pitchFamily="34" charset="0"/>
                <a:cs typeface="Calibri"/>
              </a:rPr>
              <a:t> </a:t>
            </a:r>
            <a:r>
              <a:rPr lang="en-US" sz="2600" u="sng">
                <a:solidFill>
                  <a:srgbClr val="0563C1"/>
                </a:solidFill>
                <a:latin typeface="Aptos" panose="020B0004020202020204" pitchFamily="34" charset="0"/>
                <a:cs typeface="Arial"/>
                <a:hlinkClick r:id="rId4"/>
              </a:rPr>
              <a:t>https://github.com/xlab-uiuc/</a:t>
            </a:r>
            <a:r>
              <a:rPr lang="en-US" sz="2600" u="sng">
                <a:solidFill>
                  <a:srgbClr val="0563C1"/>
                </a:solidFill>
                <a:latin typeface="Aptos" panose="020B0004020202020204" pitchFamily="34" charset="0"/>
                <a:cs typeface="Arial"/>
              </a:rPr>
              <a:t>ciri</a:t>
            </a:r>
            <a:endParaRPr lang="en-US" sz="2600" u="sng">
              <a:latin typeface="Aptos" panose="020B0004020202020204" pitchFamily="34" charset="0"/>
            </a:endParaRPr>
          </a:p>
        </p:txBody>
      </p:sp>
      <p:pic>
        <p:nvPicPr>
          <p:cNvPr id="2" name="Picture 2">
            <a:extLst>
              <a:ext uri="{FF2B5EF4-FFF2-40B4-BE49-F238E27FC236}">
                <a16:creationId xmlns:a16="http://schemas.microsoft.com/office/drawing/2014/main" id="{6C30A806-FD32-9D55-6D5E-3CA78B152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271" y="5766941"/>
            <a:ext cx="780022" cy="7758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E9E6550-32E6-6A50-B4A9-9263B5AAE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7391" y="5738066"/>
            <a:ext cx="818846" cy="8145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4294B3C-A5F3-682D-AF64-6583319E7B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1300" y="5728323"/>
            <a:ext cx="818846" cy="8145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06FC859-B1A3-B6C0-7D67-DBAF11FB33CE}"/>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Aptos Display" panose="020B0004020202020204" pitchFamily="34" charset="0"/>
                <a:cs typeface="Calibri Light"/>
              </a:rPr>
              <a:t>Contributions</a:t>
            </a:r>
          </a:p>
        </p:txBody>
      </p:sp>
    </p:spTree>
    <p:extLst>
      <p:ext uri="{BB962C8B-B14F-4D97-AF65-F5344CB8AC3E}">
        <p14:creationId xmlns:p14="http://schemas.microsoft.com/office/powerpoint/2010/main" val="9264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5DCEB-733C-EC72-83DC-2380DA37E3C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2229B8-E95D-D443-A4DD-7B037253C573}"/>
              </a:ext>
            </a:extLst>
          </p:cNvPr>
          <p:cNvSpPr>
            <a:spLocks noGrp="1"/>
          </p:cNvSpPr>
          <p:nvPr>
            <p:ph type="sldNum" sz="quarter" idx="12"/>
          </p:nvPr>
        </p:nvSpPr>
        <p:spPr/>
        <p:txBody>
          <a:bodyPr/>
          <a:lstStyle/>
          <a:p>
            <a:fld id="{FB2A6050-E894-0C46-987D-30E000431966}" type="slidenum">
              <a:rPr lang="en-US" smtClean="0"/>
              <a:t>8</a:t>
            </a:fld>
            <a:endParaRPr lang="en-US"/>
          </a:p>
        </p:txBody>
      </p:sp>
      <p:sp>
        <p:nvSpPr>
          <p:cNvPr id="10" name="Rectangle 9">
            <a:extLst>
              <a:ext uri="{FF2B5EF4-FFF2-40B4-BE49-F238E27FC236}">
                <a16:creationId xmlns:a16="http://schemas.microsoft.com/office/drawing/2014/main" id="{59567DB9-7106-F3FA-872B-8ED4F3617494}"/>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994BE194-6C03-BD93-FC80-50AB508B0F25}"/>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E72EDFA5-48B5-25A9-77E6-5833ADF1F9DA}"/>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EE83D3BD-6DBC-E0C9-7AA5-E8FEBB4DCCD8}"/>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A65EAEE0-CC32-30FF-9146-1796E34A21A6}"/>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8</a:t>
            </a:fld>
            <a:endParaRPr lang="en-US"/>
          </a:p>
        </p:txBody>
      </p:sp>
      <p:sp>
        <p:nvSpPr>
          <p:cNvPr id="6" name="TextBox 5">
            <a:extLst>
              <a:ext uri="{FF2B5EF4-FFF2-40B4-BE49-F238E27FC236}">
                <a16:creationId xmlns:a16="http://schemas.microsoft.com/office/drawing/2014/main" id="{B87A8C33-AD83-B6BE-EDD4-3C47C79FFF74}"/>
              </a:ext>
            </a:extLst>
          </p:cNvPr>
          <p:cNvSpPr txBox="1"/>
          <p:nvPr/>
        </p:nvSpPr>
        <p:spPr>
          <a:xfrm>
            <a:off x="321803" y="1635387"/>
            <a:ext cx="5593448" cy="38164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600" b="1">
                <a:latin typeface="Aptos"/>
                <a:cs typeface="Arial"/>
              </a:rPr>
              <a:t>An extensible framework</a:t>
            </a:r>
          </a:p>
          <a:p>
            <a:pPr marL="742950" lvl="1" indent="-285750">
              <a:buFont typeface="Arial" panose="020B0604020202020204" pitchFamily="34" charset="0"/>
              <a:buChar char="•"/>
            </a:pPr>
            <a:r>
              <a:rPr lang="en-US" sz="2400">
                <a:latin typeface="Aptos"/>
                <a:cs typeface="Arial"/>
              </a:rPr>
              <a:t>Extensible configuration databases</a:t>
            </a:r>
          </a:p>
          <a:p>
            <a:pPr marL="742950" lvl="1" indent="-285750">
              <a:buFont typeface="Arial" panose="020B0604020202020204" pitchFamily="34" charset="0"/>
              <a:buChar char="•"/>
            </a:pPr>
            <a:r>
              <a:rPr lang="en-US" sz="2400">
                <a:latin typeface="Aptos"/>
                <a:cs typeface="Arial"/>
              </a:rPr>
              <a:t>Pluggable LLM backends</a:t>
            </a:r>
          </a:p>
          <a:p>
            <a:pPr marL="285750" indent="-285750">
              <a:spcBef>
                <a:spcPts val="1200"/>
              </a:spcBef>
              <a:buFont typeface="Arial" panose="020B0604020202020204" pitchFamily="34" charset="0"/>
              <a:buChar char="•"/>
            </a:pPr>
            <a:r>
              <a:rPr lang="en-US" sz="2600" b="1">
                <a:latin typeface="Aptos"/>
                <a:cs typeface="Arial"/>
              </a:rPr>
              <a:t>Prompt engineering</a:t>
            </a:r>
          </a:p>
          <a:p>
            <a:pPr marL="742950" lvl="1" indent="-285750">
              <a:buFont typeface="Arial" panose="020B0604020202020204" pitchFamily="34" charset="0"/>
              <a:buChar char="•"/>
            </a:pPr>
            <a:r>
              <a:rPr lang="en-US" sz="2400">
                <a:latin typeface="Aptos"/>
                <a:cs typeface="Arial"/>
              </a:rPr>
              <a:t>Few-shot learning</a:t>
            </a:r>
          </a:p>
          <a:p>
            <a:pPr marL="742950" lvl="1" indent="-285750">
              <a:buFont typeface="Arial" panose="020B0604020202020204" pitchFamily="34" charset="0"/>
              <a:buChar char="•"/>
            </a:pPr>
            <a:r>
              <a:rPr lang="en-US" sz="2400">
                <a:latin typeface="Aptos"/>
                <a:cs typeface="Arial"/>
              </a:rPr>
              <a:t>Retrieval-based augmentation</a:t>
            </a:r>
          </a:p>
          <a:p>
            <a:pPr marL="285750" indent="-285750">
              <a:spcBef>
                <a:spcPts val="1200"/>
              </a:spcBef>
              <a:buFont typeface="Arial" panose="020B0604020202020204" pitchFamily="34" charset="0"/>
              <a:buChar char="•"/>
            </a:pPr>
            <a:r>
              <a:rPr lang="en-US" sz="2600" b="1">
                <a:latin typeface="Aptos"/>
                <a:cs typeface="Arial"/>
              </a:rPr>
              <a:t>Result generation</a:t>
            </a:r>
          </a:p>
          <a:p>
            <a:pPr marL="742950" lvl="1" indent="-285750">
              <a:buFont typeface="Arial" panose="020B0604020202020204" pitchFamily="34" charset="0"/>
              <a:buChar char="•"/>
            </a:pPr>
            <a:r>
              <a:rPr lang="en-US" sz="2400">
                <a:latin typeface="Aptos"/>
                <a:cs typeface="Arial"/>
              </a:rPr>
              <a:t>Validation against hallucination</a:t>
            </a:r>
          </a:p>
          <a:p>
            <a:pPr marL="742950" lvl="1" indent="-285750">
              <a:buFont typeface="Arial" panose="020B0604020202020204" pitchFamily="34" charset="0"/>
              <a:buChar char="•"/>
            </a:pPr>
            <a:r>
              <a:rPr lang="en-US" sz="2400">
                <a:latin typeface="Aptos"/>
                <a:cs typeface="Arial"/>
              </a:rPr>
              <a:t>Voting against inconsistency</a:t>
            </a:r>
          </a:p>
        </p:txBody>
      </p:sp>
      <p:sp>
        <p:nvSpPr>
          <p:cNvPr id="84" name="Rounded Rectangle 83">
            <a:extLst>
              <a:ext uri="{FF2B5EF4-FFF2-40B4-BE49-F238E27FC236}">
                <a16:creationId xmlns:a16="http://schemas.microsoft.com/office/drawing/2014/main" id="{03D3A229-F7A5-3B80-B52C-B63B768E00FF}"/>
              </a:ext>
            </a:extLst>
          </p:cNvPr>
          <p:cNvSpPr/>
          <p:nvPr/>
        </p:nvSpPr>
        <p:spPr>
          <a:xfrm>
            <a:off x="6504223" y="1676361"/>
            <a:ext cx="5541922" cy="3908206"/>
          </a:xfrm>
          <a:prstGeom prst="roundRect">
            <a:avLst>
              <a:gd name="adj" fmla="val 3394"/>
            </a:avLst>
          </a:prstGeom>
          <a:solidFill>
            <a:schemeClr val="bg1"/>
          </a:solidFill>
          <a:ln w="25400">
            <a:solidFill>
              <a:schemeClr val="tx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5" name="Picture 84">
            <a:extLst>
              <a:ext uri="{FF2B5EF4-FFF2-40B4-BE49-F238E27FC236}">
                <a16:creationId xmlns:a16="http://schemas.microsoft.com/office/drawing/2014/main" id="{5A0AD11E-15D1-7A11-45B3-2BF5E17643CD}"/>
              </a:ext>
            </a:extLst>
          </p:cNvPr>
          <p:cNvPicPr>
            <a:picLocks noChangeAspect="1"/>
          </p:cNvPicPr>
          <p:nvPr/>
        </p:nvPicPr>
        <p:blipFill>
          <a:blip r:embed="rId4"/>
          <a:stretch>
            <a:fillRect/>
          </a:stretch>
        </p:blipFill>
        <p:spPr>
          <a:xfrm>
            <a:off x="5911714" y="4924113"/>
            <a:ext cx="364137" cy="416157"/>
          </a:xfrm>
          <a:prstGeom prst="rect">
            <a:avLst/>
          </a:prstGeom>
        </p:spPr>
      </p:pic>
      <p:cxnSp>
        <p:nvCxnSpPr>
          <p:cNvPr id="86" name="Straight Arrow Connector 85">
            <a:extLst>
              <a:ext uri="{FF2B5EF4-FFF2-40B4-BE49-F238E27FC236}">
                <a16:creationId xmlns:a16="http://schemas.microsoft.com/office/drawing/2014/main" id="{13D34193-B55A-E0FC-5FCA-DF8793D674DE}"/>
              </a:ext>
            </a:extLst>
          </p:cNvPr>
          <p:cNvCxnSpPr>
            <a:cxnSpLocks/>
          </p:cNvCxnSpPr>
          <p:nvPr/>
        </p:nvCxnSpPr>
        <p:spPr>
          <a:xfrm>
            <a:off x="6208034" y="3882268"/>
            <a:ext cx="2700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C729434-3E70-259B-92E5-EF8FD8D666C3}"/>
              </a:ext>
            </a:extLst>
          </p:cNvPr>
          <p:cNvCxnSpPr>
            <a:cxnSpLocks/>
          </p:cNvCxnSpPr>
          <p:nvPr/>
        </p:nvCxnSpPr>
        <p:spPr>
          <a:xfrm flipH="1">
            <a:off x="9805691" y="2145390"/>
            <a:ext cx="330936"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31952EC-F216-DE10-9CF2-6B78DCC7E6FF}"/>
              </a:ext>
            </a:extLst>
          </p:cNvPr>
          <p:cNvSpPr txBox="1"/>
          <p:nvPr/>
        </p:nvSpPr>
        <p:spPr>
          <a:xfrm>
            <a:off x="5249827" y="3583387"/>
            <a:ext cx="728083" cy="523220"/>
          </a:xfrm>
          <a:prstGeom prst="rect">
            <a:avLst/>
          </a:prstGeom>
          <a:noFill/>
        </p:spPr>
        <p:txBody>
          <a:bodyPr wrap="none" rtlCol="0">
            <a:spAutoFit/>
          </a:bodyPr>
          <a:lstStyle/>
          <a:p>
            <a:pPr algn="ctr"/>
            <a:r>
              <a:rPr lang="en-US" sz="1400">
                <a:latin typeface="Times" pitchFamily="2" charset="0"/>
              </a:rPr>
              <a:t>Ciri </a:t>
            </a:r>
          </a:p>
          <a:p>
            <a:pPr algn="ctr"/>
            <a:r>
              <a:rPr lang="en-US" sz="1400">
                <a:latin typeface="Times" pitchFamily="2" charset="0"/>
              </a:rPr>
              <a:t>Config.</a:t>
            </a:r>
          </a:p>
        </p:txBody>
      </p:sp>
      <p:sp>
        <p:nvSpPr>
          <p:cNvPr id="89" name="TextBox 88">
            <a:extLst>
              <a:ext uri="{FF2B5EF4-FFF2-40B4-BE49-F238E27FC236}">
                <a16:creationId xmlns:a16="http://schemas.microsoft.com/office/drawing/2014/main" id="{F681A895-08BF-28B1-9AE0-6054109DE065}"/>
              </a:ext>
            </a:extLst>
          </p:cNvPr>
          <p:cNvSpPr txBox="1"/>
          <p:nvPr/>
        </p:nvSpPr>
        <p:spPr>
          <a:xfrm>
            <a:off x="6473975" y="5197599"/>
            <a:ext cx="679994" cy="461665"/>
          </a:xfrm>
          <a:prstGeom prst="rect">
            <a:avLst/>
          </a:prstGeom>
          <a:noFill/>
        </p:spPr>
        <p:txBody>
          <a:bodyPr wrap="none" rtlCol="0">
            <a:spAutoFit/>
          </a:bodyPr>
          <a:lstStyle/>
          <a:p>
            <a:pPr algn="ctr"/>
            <a:r>
              <a:rPr lang="en-US" sz="2400" b="1" i="1">
                <a:latin typeface="Times" pitchFamily="2" charset="0"/>
              </a:rPr>
              <a:t>Ciri</a:t>
            </a:r>
          </a:p>
        </p:txBody>
      </p:sp>
      <p:sp>
        <p:nvSpPr>
          <p:cNvPr id="90" name="TextBox 89">
            <a:extLst>
              <a:ext uri="{FF2B5EF4-FFF2-40B4-BE49-F238E27FC236}">
                <a16:creationId xmlns:a16="http://schemas.microsoft.com/office/drawing/2014/main" id="{5DCD380D-62EB-97F1-6D61-DF42DFD4AE1D}"/>
              </a:ext>
            </a:extLst>
          </p:cNvPr>
          <p:cNvSpPr txBox="1"/>
          <p:nvPr/>
        </p:nvSpPr>
        <p:spPr>
          <a:xfrm>
            <a:off x="10327323" y="4562496"/>
            <a:ext cx="644728" cy="307777"/>
          </a:xfrm>
          <a:prstGeom prst="rect">
            <a:avLst/>
          </a:prstGeom>
          <a:noFill/>
        </p:spPr>
        <p:txBody>
          <a:bodyPr wrap="none" rtlCol="0">
            <a:spAutoFit/>
          </a:bodyPr>
          <a:lstStyle/>
          <a:p>
            <a:pPr algn="ctr"/>
            <a:r>
              <a:rPr lang="en-US" sz="1400" i="1">
                <a:latin typeface="Times" pitchFamily="2" charset="0"/>
              </a:rPr>
              <a:t>Query</a:t>
            </a:r>
          </a:p>
        </p:txBody>
      </p:sp>
      <p:grpSp>
        <p:nvGrpSpPr>
          <p:cNvPr id="91" name="Group 90">
            <a:extLst>
              <a:ext uri="{FF2B5EF4-FFF2-40B4-BE49-F238E27FC236}">
                <a16:creationId xmlns:a16="http://schemas.microsoft.com/office/drawing/2014/main" id="{7083B05B-6CFA-6EAC-5B2C-93BAB63BD406}"/>
              </a:ext>
            </a:extLst>
          </p:cNvPr>
          <p:cNvGrpSpPr/>
          <p:nvPr/>
        </p:nvGrpSpPr>
        <p:grpSpPr>
          <a:xfrm>
            <a:off x="10671380" y="4793714"/>
            <a:ext cx="1374764" cy="687517"/>
            <a:chOff x="6665885" y="3480913"/>
            <a:chExt cx="1374764" cy="687517"/>
          </a:xfrm>
        </p:grpSpPr>
        <p:pic>
          <p:nvPicPr>
            <p:cNvPr id="92" name="Picture 2" descr="What is OpenAI Codex?">
              <a:extLst>
                <a:ext uri="{FF2B5EF4-FFF2-40B4-BE49-F238E27FC236}">
                  <a16:creationId xmlns:a16="http://schemas.microsoft.com/office/drawing/2014/main" id="{1314E27A-4A92-AB43-86D8-6737AFCFB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885" y="3480913"/>
              <a:ext cx="687517" cy="687517"/>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C24085CA-4063-7D03-B634-4A0D7F0AD278}"/>
                </a:ext>
              </a:extLst>
            </p:cNvPr>
            <p:cNvSpPr txBox="1"/>
            <p:nvPr/>
          </p:nvSpPr>
          <p:spPr>
            <a:xfrm>
              <a:off x="7330198" y="3658212"/>
              <a:ext cx="710451" cy="369332"/>
            </a:xfrm>
            <a:prstGeom prst="rect">
              <a:avLst/>
            </a:prstGeom>
            <a:noFill/>
          </p:spPr>
          <p:txBody>
            <a:bodyPr wrap="none" rtlCol="0">
              <a:spAutoFit/>
            </a:bodyPr>
            <a:lstStyle/>
            <a:p>
              <a:pPr algn="ctr"/>
              <a:r>
                <a:rPr lang="en-US" b="1">
                  <a:latin typeface="Times" pitchFamily="2" charset="0"/>
                </a:rPr>
                <a:t>LLM</a:t>
              </a:r>
            </a:p>
          </p:txBody>
        </p:sp>
      </p:grpSp>
      <p:grpSp>
        <p:nvGrpSpPr>
          <p:cNvPr id="94" name="Group 93">
            <a:extLst>
              <a:ext uri="{FF2B5EF4-FFF2-40B4-BE49-F238E27FC236}">
                <a16:creationId xmlns:a16="http://schemas.microsoft.com/office/drawing/2014/main" id="{248E6BA3-CCF7-05CF-B354-8EEF30B32DF6}"/>
              </a:ext>
            </a:extLst>
          </p:cNvPr>
          <p:cNvGrpSpPr/>
          <p:nvPr/>
        </p:nvGrpSpPr>
        <p:grpSpPr>
          <a:xfrm>
            <a:off x="6587147" y="1744933"/>
            <a:ext cx="3186718" cy="2116957"/>
            <a:chOff x="2601982" y="249424"/>
            <a:chExt cx="3186718" cy="2116957"/>
          </a:xfrm>
        </p:grpSpPr>
        <p:grpSp>
          <p:nvGrpSpPr>
            <p:cNvPr id="95" name="Group 94">
              <a:extLst>
                <a:ext uri="{FF2B5EF4-FFF2-40B4-BE49-F238E27FC236}">
                  <a16:creationId xmlns:a16="http://schemas.microsoft.com/office/drawing/2014/main" id="{EA49E190-0FDC-C560-AB69-6EF85211325F}"/>
                </a:ext>
              </a:extLst>
            </p:cNvPr>
            <p:cNvGrpSpPr/>
            <p:nvPr/>
          </p:nvGrpSpPr>
          <p:grpSpPr>
            <a:xfrm>
              <a:off x="2601982" y="249424"/>
              <a:ext cx="3186718" cy="2116957"/>
              <a:chOff x="4208081" y="273579"/>
              <a:chExt cx="3186718" cy="2116957"/>
            </a:xfrm>
          </p:grpSpPr>
          <p:sp>
            <p:nvSpPr>
              <p:cNvPr id="107" name="Rounded Rectangle 106">
                <a:extLst>
                  <a:ext uri="{FF2B5EF4-FFF2-40B4-BE49-F238E27FC236}">
                    <a16:creationId xmlns:a16="http://schemas.microsoft.com/office/drawing/2014/main" id="{AC364FCC-E5B9-38F3-406F-AAD104F15DCF}"/>
                  </a:ext>
                </a:extLst>
              </p:cNvPr>
              <p:cNvSpPr/>
              <p:nvPr/>
            </p:nvSpPr>
            <p:spPr>
              <a:xfrm>
                <a:off x="4208081" y="284059"/>
                <a:ext cx="3186718" cy="2106477"/>
              </a:xfrm>
              <a:prstGeom prst="roundRect">
                <a:avLst>
                  <a:gd name="adj" fmla="val 4941"/>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6974D459-DCD1-9C1B-E949-552489AD016C}"/>
                  </a:ext>
                </a:extLst>
              </p:cNvPr>
              <p:cNvSpPr txBox="1"/>
              <p:nvPr/>
            </p:nvSpPr>
            <p:spPr>
              <a:xfrm>
                <a:off x="4405494" y="273579"/>
                <a:ext cx="2743561" cy="307777"/>
              </a:xfrm>
              <a:prstGeom prst="rect">
                <a:avLst/>
              </a:prstGeom>
              <a:noFill/>
              <a:ln>
                <a:noFill/>
              </a:ln>
            </p:spPr>
            <p:txBody>
              <a:bodyPr wrap="square" rtlCol="0">
                <a:spAutoFit/>
              </a:bodyPr>
              <a:lstStyle/>
              <a:p>
                <a:pPr algn="ctr"/>
                <a:r>
                  <a:rPr lang="en-US" sz="1400" b="1">
                    <a:latin typeface="Times" pitchFamily="2" charset="0"/>
                  </a:rPr>
                  <a:t>Shot File Selection</a:t>
                </a:r>
              </a:p>
            </p:txBody>
          </p:sp>
          <p:sp>
            <p:nvSpPr>
              <p:cNvPr id="109" name="TextBox 108">
                <a:extLst>
                  <a:ext uri="{FF2B5EF4-FFF2-40B4-BE49-F238E27FC236}">
                    <a16:creationId xmlns:a16="http://schemas.microsoft.com/office/drawing/2014/main" id="{99026E19-8319-66BD-FC56-F629DE64B52D}"/>
                  </a:ext>
                </a:extLst>
              </p:cNvPr>
              <p:cNvSpPr txBox="1"/>
              <p:nvPr/>
            </p:nvSpPr>
            <p:spPr>
              <a:xfrm>
                <a:off x="4664382" y="918978"/>
                <a:ext cx="2400016" cy="307777"/>
              </a:xfrm>
              <a:prstGeom prst="rect">
                <a:avLst/>
              </a:prstGeom>
              <a:noFill/>
            </p:spPr>
            <p:txBody>
              <a:bodyPr wrap="none" rtlCol="0">
                <a:spAutoFit/>
              </a:bodyPr>
              <a:lstStyle/>
              <a:p>
                <a:r>
                  <a:rPr lang="en-US" sz="1400" i="1">
                    <a:latin typeface="Times" pitchFamily="2" charset="0"/>
                  </a:rPr>
                  <a:t>Labeled Misconfiguration shot</a:t>
                </a:r>
              </a:p>
            </p:txBody>
          </p:sp>
          <p:sp>
            <p:nvSpPr>
              <p:cNvPr id="110" name="TextBox 109">
                <a:extLst>
                  <a:ext uri="{FF2B5EF4-FFF2-40B4-BE49-F238E27FC236}">
                    <a16:creationId xmlns:a16="http://schemas.microsoft.com/office/drawing/2014/main" id="{9F68B1F9-6C8C-F62E-669B-09246D43AED5}"/>
                  </a:ext>
                </a:extLst>
              </p:cNvPr>
              <p:cNvSpPr txBox="1"/>
              <p:nvPr/>
            </p:nvSpPr>
            <p:spPr>
              <a:xfrm>
                <a:off x="4672265" y="567017"/>
                <a:ext cx="1979388" cy="307777"/>
              </a:xfrm>
              <a:prstGeom prst="rect">
                <a:avLst/>
              </a:prstGeom>
              <a:noFill/>
            </p:spPr>
            <p:txBody>
              <a:bodyPr wrap="none" rtlCol="0">
                <a:spAutoFit/>
              </a:bodyPr>
              <a:lstStyle/>
              <a:p>
                <a:r>
                  <a:rPr lang="en-US" sz="1400" i="1">
                    <a:latin typeface="Times" pitchFamily="2" charset="0"/>
                  </a:rPr>
                  <a:t>Valid configuration shot</a:t>
                </a:r>
              </a:p>
            </p:txBody>
          </p:sp>
          <p:pic>
            <p:nvPicPr>
              <p:cNvPr id="111" name="Picture 2" descr="setting wrong gear 15628952 Vector Art at Vecteezy">
                <a:extLst>
                  <a:ext uri="{FF2B5EF4-FFF2-40B4-BE49-F238E27FC236}">
                    <a16:creationId xmlns:a16="http://schemas.microsoft.com/office/drawing/2014/main" id="{4BC01B17-417A-361A-9D20-D567BC7950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0824" y="936561"/>
                <a:ext cx="303702" cy="32469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heck, good, setting, valid icon - Download on Iconfinder">
                <a:extLst>
                  <a:ext uri="{FF2B5EF4-FFF2-40B4-BE49-F238E27FC236}">
                    <a16:creationId xmlns:a16="http://schemas.microsoft.com/office/drawing/2014/main" id="{F447E625-F3A5-7C38-B7AA-4C60077539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226" t="18124" r="8777" b="12606"/>
              <a:stretch/>
            </p:blipFill>
            <p:spPr bwMode="auto">
              <a:xfrm>
                <a:off x="4348195" y="548150"/>
                <a:ext cx="351643" cy="3291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80E7D621-B597-0409-2A9E-36069186E52B}"/>
                </a:ext>
              </a:extLst>
            </p:cNvPr>
            <p:cNvGrpSpPr/>
            <p:nvPr/>
          </p:nvGrpSpPr>
          <p:grpSpPr>
            <a:xfrm>
              <a:off x="2673232" y="1241157"/>
              <a:ext cx="3058741" cy="1080311"/>
              <a:chOff x="5607908" y="1532034"/>
              <a:chExt cx="3058741" cy="1080311"/>
            </a:xfrm>
          </p:grpSpPr>
          <p:sp>
            <p:nvSpPr>
              <p:cNvPr id="97" name="Rounded Rectangle 96">
                <a:extLst>
                  <a:ext uri="{FF2B5EF4-FFF2-40B4-BE49-F238E27FC236}">
                    <a16:creationId xmlns:a16="http://schemas.microsoft.com/office/drawing/2014/main" id="{87B37FE2-D59B-0340-B0FD-1141EAD63D47}"/>
                  </a:ext>
                </a:extLst>
              </p:cNvPr>
              <p:cNvSpPr/>
              <p:nvPr/>
            </p:nvSpPr>
            <p:spPr>
              <a:xfrm>
                <a:off x="5633515" y="1576948"/>
                <a:ext cx="3033134" cy="1035397"/>
              </a:xfrm>
              <a:prstGeom prst="roundRect">
                <a:avLst/>
              </a:prstGeom>
              <a:solidFill>
                <a:schemeClr val="bg1"/>
              </a:solidFill>
              <a:ln w="12700">
                <a:solidFill>
                  <a:schemeClr val="tx1"/>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98" name="Group 97">
                <a:extLst>
                  <a:ext uri="{FF2B5EF4-FFF2-40B4-BE49-F238E27FC236}">
                    <a16:creationId xmlns:a16="http://schemas.microsoft.com/office/drawing/2014/main" id="{40D1494D-BE7B-0216-CB5C-3E666EEB3BCA}"/>
                  </a:ext>
                </a:extLst>
              </p:cNvPr>
              <p:cNvGrpSpPr/>
              <p:nvPr/>
            </p:nvGrpSpPr>
            <p:grpSpPr>
              <a:xfrm>
                <a:off x="5607908" y="1532034"/>
                <a:ext cx="3039216" cy="1053836"/>
                <a:chOff x="277695" y="5364530"/>
                <a:chExt cx="3039216" cy="1053836"/>
              </a:xfrm>
            </p:grpSpPr>
            <p:sp>
              <p:nvSpPr>
                <p:cNvPr id="99" name="Rectangle 98">
                  <a:extLst>
                    <a:ext uri="{FF2B5EF4-FFF2-40B4-BE49-F238E27FC236}">
                      <a16:creationId xmlns:a16="http://schemas.microsoft.com/office/drawing/2014/main" id="{F2414BF7-79F0-6ED0-379C-D12A4B962517}"/>
                    </a:ext>
                  </a:extLst>
                </p:cNvPr>
                <p:cNvSpPr/>
                <p:nvPr/>
              </p:nvSpPr>
              <p:spPr>
                <a:xfrm>
                  <a:off x="541884" y="6201414"/>
                  <a:ext cx="2762158" cy="19911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27432" rtlCol="0" anchor="ctr"/>
                <a:lstStyle/>
                <a:p>
                  <a:r>
                    <a:rPr lang="en-US" sz="1100">
                      <a:solidFill>
                        <a:schemeClr val="tx1"/>
                      </a:solidFill>
                      <a:latin typeface="Consolas" panose="020B0609020204030204" pitchFamily="49" charset="0"/>
                      <a:cs typeface="Consolas" panose="020B0609020204030204" pitchFamily="49" charset="0"/>
                    </a:rPr>
                    <a:t>Answer...</a:t>
                  </a:r>
                </a:p>
              </p:txBody>
            </p:sp>
            <p:sp>
              <p:nvSpPr>
                <p:cNvPr id="100" name="Rectangle 99">
                  <a:extLst>
                    <a:ext uri="{FF2B5EF4-FFF2-40B4-BE49-F238E27FC236}">
                      <a16:creationId xmlns:a16="http://schemas.microsoft.com/office/drawing/2014/main" id="{9D36A8D9-87AE-2199-E7C7-38FBDD86757C}"/>
                    </a:ext>
                  </a:extLst>
                </p:cNvPr>
                <p:cNvSpPr/>
                <p:nvPr/>
              </p:nvSpPr>
              <p:spPr>
                <a:xfrm>
                  <a:off x="541954" y="6054560"/>
                  <a:ext cx="2762158" cy="1637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27432" rtlCol="0" anchor="ctr"/>
                <a:lstStyle/>
                <a:p>
                  <a:r>
                    <a:rPr lang="en-US" sz="1100">
                      <a:solidFill>
                        <a:schemeClr val="tx1"/>
                      </a:solidFill>
                      <a:latin typeface="Consolas" panose="020B0609020204030204" pitchFamily="49" charset="0"/>
                      <a:cs typeface="Consolas" panose="020B0609020204030204" pitchFamily="49" charset="0"/>
                    </a:rPr>
                    <a:t>Are there any mistakes...</a:t>
                  </a:r>
                </a:p>
              </p:txBody>
            </p:sp>
            <p:sp>
              <p:nvSpPr>
                <p:cNvPr id="101" name="Rectangle 100">
                  <a:extLst>
                    <a:ext uri="{FF2B5EF4-FFF2-40B4-BE49-F238E27FC236}">
                      <a16:creationId xmlns:a16="http://schemas.microsoft.com/office/drawing/2014/main" id="{D9FBF466-C514-CA4B-B379-458B65D248A1}"/>
                    </a:ext>
                  </a:extLst>
                </p:cNvPr>
                <p:cNvSpPr/>
                <p:nvPr/>
              </p:nvSpPr>
              <p:spPr>
                <a:xfrm>
                  <a:off x="541903" y="5609291"/>
                  <a:ext cx="2762158" cy="4409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FE1FD2C-7E71-2339-2CAD-E95B6BE77E45}"/>
                    </a:ext>
                  </a:extLst>
                </p:cNvPr>
                <p:cNvSpPr txBox="1"/>
                <p:nvPr/>
              </p:nvSpPr>
              <p:spPr>
                <a:xfrm>
                  <a:off x="522380" y="5633926"/>
                  <a:ext cx="2794531" cy="430887"/>
                </a:xfrm>
                <a:prstGeom prst="rect">
                  <a:avLst/>
                </a:prstGeom>
                <a:noFill/>
                <a:ln>
                  <a:noFill/>
                </a:ln>
              </p:spPr>
              <p:txBody>
                <a:bodyPr wrap="square" rtlCol="0">
                  <a:spAutoFit/>
                </a:bodyPr>
                <a:lstStyle/>
                <a:p>
                  <a:r>
                    <a:rPr lang="en-US" sz="1100">
                      <a:latin typeface="Consolas" panose="020B0609020204030204" pitchFamily="49" charset="0"/>
                      <a:cs typeface="Consolas" panose="020B0609020204030204" pitchFamily="49" charset="0"/>
                    </a:rPr>
                    <a:t>&lt;name&gt;</a:t>
                  </a:r>
                  <a:r>
                    <a:rPr lang="en-US" sz="1100" b="1">
                      <a:solidFill>
                        <a:schemeClr val="accent5">
                          <a:lumMod val="75000"/>
                        </a:schemeClr>
                      </a:solidFill>
                      <a:latin typeface="Consolas" panose="020B0609020204030204" pitchFamily="49" charset="0"/>
                      <a:cs typeface="Consolas" panose="020B0609020204030204" pitchFamily="49" charset="0"/>
                    </a:rPr>
                    <a:t>io.bytes.per.checksum</a:t>
                  </a:r>
                  <a:r>
                    <a:rPr lang="en-US" sz="1100">
                      <a:latin typeface="Consolas" panose="020B0609020204030204" pitchFamily="49" charset="0"/>
                      <a:cs typeface="Consolas" panose="020B0609020204030204" pitchFamily="49" charset="0"/>
                    </a:rPr>
                    <a:t>&lt;/name&gt;</a:t>
                  </a:r>
                </a:p>
                <a:p>
                  <a:r>
                    <a:rPr lang="en-US" sz="1100">
                      <a:latin typeface="Consolas" panose="020B0609020204030204" pitchFamily="49" charset="0"/>
                      <a:cs typeface="Consolas" panose="020B0609020204030204" pitchFamily="49" charset="0"/>
                    </a:rPr>
                    <a:t>&lt;value&gt;</a:t>
                  </a:r>
                  <a:r>
                    <a:rPr lang="en-US" sz="1100">
                      <a:solidFill>
                        <a:srgbClr val="FF0000"/>
                      </a:solidFill>
                      <a:latin typeface="Consolas" panose="020B0609020204030204" pitchFamily="49" charset="0"/>
                      <a:cs typeface="Consolas" panose="020B0609020204030204" pitchFamily="49" charset="0"/>
                    </a:rPr>
                    <a:t>4097</a:t>
                  </a:r>
                  <a:r>
                    <a:rPr lang="en-US" sz="1100">
                      <a:latin typeface="Consolas" panose="020B0609020204030204" pitchFamily="49" charset="0"/>
                      <a:cs typeface="Consolas" panose="020B0609020204030204" pitchFamily="49" charset="0"/>
                    </a:rPr>
                    <a:t>&lt;/value&gt;</a:t>
                  </a:r>
                </a:p>
              </p:txBody>
            </p:sp>
            <p:sp>
              <p:nvSpPr>
                <p:cNvPr id="103" name="TextBox 102">
                  <a:extLst>
                    <a:ext uri="{FF2B5EF4-FFF2-40B4-BE49-F238E27FC236}">
                      <a16:creationId xmlns:a16="http://schemas.microsoft.com/office/drawing/2014/main" id="{F3CDE1A2-DA91-E107-A0DD-6B3525674104}"/>
                    </a:ext>
                  </a:extLst>
                </p:cNvPr>
                <p:cNvSpPr txBox="1"/>
                <p:nvPr/>
              </p:nvSpPr>
              <p:spPr>
                <a:xfrm>
                  <a:off x="278676" y="5982580"/>
                  <a:ext cx="457931"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Q:</a:t>
                  </a:r>
                </a:p>
              </p:txBody>
            </p:sp>
            <p:sp>
              <p:nvSpPr>
                <p:cNvPr id="104" name="TextBox 103">
                  <a:extLst>
                    <a:ext uri="{FF2B5EF4-FFF2-40B4-BE49-F238E27FC236}">
                      <a16:creationId xmlns:a16="http://schemas.microsoft.com/office/drawing/2014/main" id="{5F051039-9CD3-FC11-A63D-C4C8E424299C}"/>
                    </a:ext>
                  </a:extLst>
                </p:cNvPr>
                <p:cNvSpPr txBox="1"/>
                <p:nvPr/>
              </p:nvSpPr>
              <p:spPr>
                <a:xfrm>
                  <a:off x="750973" y="5364530"/>
                  <a:ext cx="1981093"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Configuration Shot File</a:t>
                  </a:r>
                </a:p>
              </p:txBody>
            </p:sp>
            <p:sp>
              <p:nvSpPr>
                <p:cNvPr id="105" name="TextBox 104">
                  <a:extLst>
                    <a:ext uri="{FF2B5EF4-FFF2-40B4-BE49-F238E27FC236}">
                      <a16:creationId xmlns:a16="http://schemas.microsoft.com/office/drawing/2014/main" id="{476EB9F6-4FC1-F2EB-78AD-25B12339EC9F}"/>
                    </a:ext>
                  </a:extLst>
                </p:cNvPr>
                <p:cNvSpPr txBox="1"/>
                <p:nvPr/>
              </p:nvSpPr>
              <p:spPr>
                <a:xfrm rot="16200000">
                  <a:off x="93619" y="5707234"/>
                  <a:ext cx="659206" cy="261610"/>
                </a:xfrm>
                <a:prstGeom prst="rect">
                  <a:avLst/>
                </a:prstGeom>
                <a:noFill/>
              </p:spPr>
              <p:txBody>
                <a:bodyPr wrap="square" rtlCol="0">
                  <a:spAutoFit/>
                </a:bodyPr>
                <a:lstStyle/>
                <a:p>
                  <a:pPr algn="r"/>
                  <a:r>
                    <a:rPr lang="en-US" sz="1100">
                      <a:latin typeface="Times New Roman" panose="02020603050405020304" pitchFamily="18" charset="0"/>
                      <a:cs typeface="Times New Roman" panose="02020603050405020304" pitchFamily="18" charset="0"/>
                    </a:rPr>
                    <a:t>Config.</a:t>
                  </a:r>
                </a:p>
              </p:txBody>
            </p:sp>
            <p:sp>
              <p:nvSpPr>
                <p:cNvPr id="106" name="TextBox 105">
                  <a:extLst>
                    <a:ext uri="{FF2B5EF4-FFF2-40B4-BE49-F238E27FC236}">
                      <a16:creationId xmlns:a16="http://schemas.microsoft.com/office/drawing/2014/main" id="{32703C67-472E-6F7F-14EF-6D0A746C85D4}"/>
                    </a:ext>
                  </a:extLst>
                </p:cNvPr>
                <p:cNvSpPr txBox="1"/>
                <p:nvPr/>
              </p:nvSpPr>
              <p:spPr>
                <a:xfrm>
                  <a:off x="277695" y="6156756"/>
                  <a:ext cx="447045"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A:</a:t>
                  </a:r>
                </a:p>
              </p:txBody>
            </p:sp>
          </p:grpSp>
        </p:grpSp>
      </p:grpSp>
      <p:grpSp>
        <p:nvGrpSpPr>
          <p:cNvPr id="113" name="Group 112">
            <a:extLst>
              <a:ext uri="{FF2B5EF4-FFF2-40B4-BE49-F238E27FC236}">
                <a16:creationId xmlns:a16="http://schemas.microsoft.com/office/drawing/2014/main" id="{CB0D4BB6-1ED8-8E04-426F-167303B698C6}"/>
              </a:ext>
            </a:extLst>
          </p:cNvPr>
          <p:cNvGrpSpPr/>
          <p:nvPr/>
        </p:nvGrpSpPr>
        <p:grpSpPr>
          <a:xfrm>
            <a:off x="9867192" y="2441040"/>
            <a:ext cx="2118564" cy="2156127"/>
            <a:chOff x="6160586" y="848673"/>
            <a:chExt cx="2118564" cy="2156127"/>
          </a:xfrm>
        </p:grpSpPr>
        <p:sp>
          <p:nvSpPr>
            <p:cNvPr id="114" name="TextBox 113">
              <a:extLst>
                <a:ext uri="{FF2B5EF4-FFF2-40B4-BE49-F238E27FC236}">
                  <a16:creationId xmlns:a16="http://schemas.microsoft.com/office/drawing/2014/main" id="{1D6D4C33-6BE7-B608-AB93-13FE4E898CA7}"/>
                </a:ext>
              </a:extLst>
            </p:cNvPr>
            <p:cNvSpPr txBox="1"/>
            <p:nvPr/>
          </p:nvSpPr>
          <p:spPr>
            <a:xfrm>
              <a:off x="6558351" y="848673"/>
              <a:ext cx="1675367" cy="307777"/>
            </a:xfrm>
            <a:prstGeom prst="rect">
              <a:avLst/>
            </a:prstGeom>
            <a:noFill/>
            <a:ln>
              <a:noFill/>
            </a:ln>
          </p:spPr>
          <p:txBody>
            <a:bodyPr wrap="square" rtlCol="0">
              <a:spAutoFit/>
            </a:bodyPr>
            <a:lstStyle/>
            <a:p>
              <a:pPr algn="ctr"/>
              <a:r>
                <a:rPr lang="en-US" sz="1400" b="1">
                  <a:latin typeface="Times" pitchFamily="2" charset="0"/>
                </a:rPr>
                <a:t>Prompt Generation</a:t>
              </a:r>
            </a:p>
          </p:txBody>
        </p:sp>
        <p:grpSp>
          <p:nvGrpSpPr>
            <p:cNvPr id="115" name="Group 114">
              <a:extLst>
                <a:ext uri="{FF2B5EF4-FFF2-40B4-BE49-F238E27FC236}">
                  <a16:creationId xmlns:a16="http://schemas.microsoft.com/office/drawing/2014/main" id="{09C93A28-8F04-D76B-C76E-B9018C90981E}"/>
                </a:ext>
              </a:extLst>
            </p:cNvPr>
            <p:cNvGrpSpPr/>
            <p:nvPr/>
          </p:nvGrpSpPr>
          <p:grpSpPr>
            <a:xfrm>
              <a:off x="6160586" y="909634"/>
              <a:ext cx="2118564" cy="2095166"/>
              <a:chOff x="6160586" y="909634"/>
              <a:chExt cx="2118564" cy="2095166"/>
            </a:xfrm>
          </p:grpSpPr>
          <p:pic>
            <p:nvPicPr>
              <p:cNvPr id="116" name="Picture 115">
                <a:extLst>
                  <a:ext uri="{FF2B5EF4-FFF2-40B4-BE49-F238E27FC236}">
                    <a16:creationId xmlns:a16="http://schemas.microsoft.com/office/drawing/2014/main" id="{81918407-C601-351E-FAE1-4B5DBAC9AE62}"/>
                  </a:ext>
                </a:extLst>
              </p:cNvPr>
              <p:cNvPicPr>
                <a:picLocks noChangeAspect="1"/>
              </p:cNvPicPr>
              <p:nvPr/>
            </p:nvPicPr>
            <p:blipFill>
              <a:blip r:embed="rId8"/>
              <a:stretch>
                <a:fillRect/>
              </a:stretch>
            </p:blipFill>
            <p:spPr>
              <a:xfrm>
                <a:off x="7505848" y="1264751"/>
                <a:ext cx="495276" cy="484157"/>
              </a:xfrm>
              <a:prstGeom prst="rect">
                <a:avLst/>
              </a:prstGeom>
            </p:spPr>
          </p:pic>
          <p:grpSp>
            <p:nvGrpSpPr>
              <p:cNvPr id="117" name="Group 116">
                <a:extLst>
                  <a:ext uri="{FF2B5EF4-FFF2-40B4-BE49-F238E27FC236}">
                    <a16:creationId xmlns:a16="http://schemas.microsoft.com/office/drawing/2014/main" id="{9BC0E608-9C3A-4500-8535-842DEBD97118}"/>
                  </a:ext>
                </a:extLst>
              </p:cNvPr>
              <p:cNvGrpSpPr/>
              <p:nvPr/>
            </p:nvGrpSpPr>
            <p:grpSpPr>
              <a:xfrm>
                <a:off x="6526569" y="1133398"/>
                <a:ext cx="637148" cy="657831"/>
                <a:chOff x="3765485" y="2451022"/>
                <a:chExt cx="637148" cy="657831"/>
              </a:xfrm>
            </p:grpSpPr>
            <p:grpSp>
              <p:nvGrpSpPr>
                <p:cNvPr id="122" name="Group 121">
                  <a:extLst>
                    <a:ext uri="{FF2B5EF4-FFF2-40B4-BE49-F238E27FC236}">
                      <a16:creationId xmlns:a16="http://schemas.microsoft.com/office/drawing/2014/main" id="{7926B4A5-BB7F-1662-AF5E-6A6C7C67411C}"/>
                    </a:ext>
                  </a:extLst>
                </p:cNvPr>
                <p:cNvGrpSpPr/>
                <p:nvPr/>
              </p:nvGrpSpPr>
              <p:grpSpPr>
                <a:xfrm>
                  <a:off x="3765485" y="2451022"/>
                  <a:ext cx="526478" cy="526478"/>
                  <a:chOff x="3799841" y="2062164"/>
                  <a:chExt cx="526478" cy="526478"/>
                </a:xfrm>
              </p:grpSpPr>
              <p:sp>
                <p:nvSpPr>
                  <p:cNvPr id="129" name="Rectangle 128">
                    <a:extLst>
                      <a:ext uri="{FF2B5EF4-FFF2-40B4-BE49-F238E27FC236}">
                        <a16:creationId xmlns:a16="http://schemas.microsoft.com/office/drawing/2014/main" id="{6D6EB2B3-AD30-3E99-2E6E-E5C77D0FA3DF}"/>
                      </a:ext>
                    </a:extLst>
                  </p:cNvPr>
                  <p:cNvSpPr/>
                  <p:nvPr/>
                </p:nvSpPr>
                <p:spPr>
                  <a:xfrm>
                    <a:off x="3878649" y="2102684"/>
                    <a:ext cx="329431" cy="484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9BE42102-4D14-0F65-5CD5-BA0FBC32D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99841" y="2062164"/>
                    <a:ext cx="526478" cy="526478"/>
                  </a:xfrm>
                  <a:prstGeom prst="rect">
                    <a:avLst/>
                  </a:prstGeom>
                </p:spPr>
              </p:pic>
            </p:grpSp>
            <p:grpSp>
              <p:nvGrpSpPr>
                <p:cNvPr id="123" name="Group 122">
                  <a:extLst>
                    <a:ext uri="{FF2B5EF4-FFF2-40B4-BE49-F238E27FC236}">
                      <a16:creationId xmlns:a16="http://schemas.microsoft.com/office/drawing/2014/main" id="{52A6DAAA-420A-BAE2-05C3-46D181D48973}"/>
                    </a:ext>
                  </a:extLst>
                </p:cNvPr>
                <p:cNvGrpSpPr/>
                <p:nvPr/>
              </p:nvGrpSpPr>
              <p:grpSpPr>
                <a:xfrm>
                  <a:off x="3821725" y="2517060"/>
                  <a:ext cx="526478" cy="526478"/>
                  <a:chOff x="3799841" y="2062164"/>
                  <a:chExt cx="526478" cy="526478"/>
                </a:xfrm>
              </p:grpSpPr>
              <p:sp>
                <p:nvSpPr>
                  <p:cNvPr id="127" name="Rectangle 126">
                    <a:extLst>
                      <a:ext uri="{FF2B5EF4-FFF2-40B4-BE49-F238E27FC236}">
                        <a16:creationId xmlns:a16="http://schemas.microsoft.com/office/drawing/2014/main" id="{0F03FFB5-9071-B087-D35C-9CFB56714CD5}"/>
                      </a:ext>
                    </a:extLst>
                  </p:cNvPr>
                  <p:cNvSpPr/>
                  <p:nvPr/>
                </p:nvSpPr>
                <p:spPr>
                  <a:xfrm>
                    <a:off x="3878649" y="2102684"/>
                    <a:ext cx="329431" cy="484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Document outline">
                    <a:extLst>
                      <a:ext uri="{FF2B5EF4-FFF2-40B4-BE49-F238E27FC236}">
                        <a16:creationId xmlns:a16="http://schemas.microsoft.com/office/drawing/2014/main" id="{77E382A5-864F-02C1-14F5-D183F9B559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99841" y="2062164"/>
                    <a:ext cx="526478" cy="526478"/>
                  </a:xfrm>
                  <a:prstGeom prst="rect">
                    <a:avLst/>
                  </a:prstGeom>
                </p:spPr>
              </p:pic>
            </p:grpSp>
            <p:grpSp>
              <p:nvGrpSpPr>
                <p:cNvPr id="124" name="Group 123">
                  <a:extLst>
                    <a:ext uri="{FF2B5EF4-FFF2-40B4-BE49-F238E27FC236}">
                      <a16:creationId xmlns:a16="http://schemas.microsoft.com/office/drawing/2014/main" id="{BD1835EC-EC8F-B78E-294D-4DE17E9A5A6E}"/>
                    </a:ext>
                  </a:extLst>
                </p:cNvPr>
                <p:cNvGrpSpPr/>
                <p:nvPr/>
              </p:nvGrpSpPr>
              <p:grpSpPr>
                <a:xfrm>
                  <a:off x="3876155" y="2582375"/>
                  <a:ext cx="526478" cy="526478"/>
                  <a:chOff x="3799841" y="2062164"/>
                  <a:chExt cx="526478" cy="526478"/>
                </a:xfrm>
              </p:grpSpPr>
              <p:sp>
                <p:nvSpPr>
                  <p:cNvPr id="125" name="Rectangle 124">
                    <a:extLst>
                      <a:ext uri="{FF2B5EF4-FFF2-40B4-BE49-F238E27FC236}">
                        <a16:creationId xmlns:a16="http://schemas.microsoft.com/office/drawing/2014/main" id="{B8C745E9-308F-B5BE-31E8-7BC08282FBD3}"/>
                      </a:ext>
                    </a:extLst>
                  </p:cNvPr>
                  <p:cNvSpPr/>
                  <p:nvPr/>
                </p:nvSpPr>
                <p:spPr>
                  <a:xfrm>
                    <a:off x="3878649" y="2102684"/>
                    <a:ext cx="329431" cy="484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Graphic 125" descr="Document outline">
                    <a:extLst>
                      <a:ext uri="{FF2B5EF4-FFF2-40B4-BE49-F238E27FC236}">
                        <a16:creationId xmlns:a16="http://schemas.microsoft.com/office/drawing/2014/main" id="{1BB28B9B-6113-2BAB-F25D-99EDD5DC2B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99841" y="2062164"/>
                    <a:ext cx="526478" cy="526478"/>
                  </a:xfrm>
                  <a:prstGeom prst="rect">
                    <a:avLst/>
                  </a:prstGeom>
                </p:spPr>
              </p:pic>
            </p:grpSp>
          </p:grpSp>
          <p:sp>
            <p:nvSpPr>
              <p:cNvPr id="118" name="Rounded Rectangle 117">
                <a:extLst>
                  <a:ext uri="{FF2B5EF4-FFF2-40B4-BE49-F238E27FC236}">
                    <a16:creationId xmlns:a16="http://schemas.microsoft.com/office/drawing/2014/main" id="{91E02E7B-9B5A-D5F8-C110-5902DBA113C7}"/>
                  </a:ext>
                </a:extLst>
              </p:cNvPr>
              <p:cNvSpPr/>
              <p:nvPr/>
            </p:nvSpPr>
            <p:spPr>
              <a:xfrm>
                <a:off x="6464300" y="909634"/>
                <a:ext cx="1769419" cy="2095166"/>
              </a:xfrm>
              <a:prstGeom prst="roundRect">
                <a:avLst>
                  <a:gd name="adj" fmla="val 4941"/>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4B267C1C-0C90-B742-4E3E-D473C2B33F07}"/>
                  </a:ext>
                </a:extLst>
              </p:cNvPr>
              <p:cNvSpPr txBox="1"/>
              <p:nvPr/>
            </p:nvSpPr>
            <p:spPr>
              <a:xfrm>
                <a:off x="6160586" y="1717565"/>
                <a:ext cx="1440351" cy="523220"/>
              </a:xfrm>
              <a:prstGeom prst="rect">
                <a:avLst/>
              </a:prstGeom>
              <a:noFill/>
              <a:ln>
                <a:noFill/>
              </a:ln>
            </p:spPr>
            <p:txBody>
              <a:bodyPr wrap="square" rtlCol="0">
                <a:spAutoFit/>
              </a:bodyPr>
              <a:lstStyle/>
              <a:p>
                <a:pPr algn="ctr"/>
                <a:r>
                  <a:rPr lang="en-US" sz="1400">
                    <a:latin typeface="Times" pitchFamily="2" charset="0"/>
                  </a:rPr>
                  <a:t>Config.</a:t>
                </a:r>
              </a:p>
              <a:p>
                <a:pPr algn="ctr"/>
                <a:r>
                  <a:rPr lang="en-US" sz="1400">
                    <a:latin typeface="Times" pitchFamily="2" charset="0"/>
                  </a:rPr>
                  <a:t>shots</a:t>
                </a:r>
              </a:p>
            </p:txBody>
          </p:sp>
          <p:pic>
            <p:nvPicPr>
              <p:cNvPr id="120" name="Graphic 119" descr="Add with solid fill">
                <a:extLst>
                  <a:ext uri="{FF2B5EF4-FFF2-40B4-BE49-F238E27FC236}">
                    <a16:creationId xmlns:a16="http://schemas.microsoft.com/office/drawing/2014/main" id="{F7C8C77F-C489-6AA5-B685-F176FCDF2B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4183" y="1477847"/>
                <a:ext cx="218399" cy="218399"/>
              </a:xfrm>
              <a:prstGeom prst="rect">
                <a:avLst/>
              </a:prstGeom>
            </p:spPr>
          </p:pic>
          <p:sp>
            <p:nvSpPr>
              <p:cNvPr id="121" name="TextBox 120">
                <a:extLst>
                  <a:ext uri="{FF2B5EF4-FFF2-40B4-BE49-F238E27FC236}">
                    <a16:creationId xmlns:a16="http://schemas.microsoft.com/office/drawing/2014/main" id="{602912CA-E3F1-875E-AF82-AB43549F0FF1}"/>
                  </a:ext>
                </a:extLst>
              </p:cNvPr>
              <p:cNvSpPr txBox="1"/>
              <p:nvPr/>
            </p:nvSpPr>
            <p:spPr>
              <a:xfrm>
                <a:off x="7281814" y="1717564"/>
                <a:ext cx="997336" cy="523220"/>
              </a:xfrm>
              <a:prstGeom prst="rect">
                <a:avLst/>
              </a:prstGeom>
              <a:noFill/>
              <a:ln>
                <a:noFill/>
              </a:ln>
            </p:spPr>
            <p:txBody>
              <a:bodyPr wrap="square" rtlCol="0">
                <a:spAutoFit/>
              </a:bodyPr>
              <a:lstStyle/>
              <a:p>
                <a:pPr algn="ctr"/>
                <a:r>
                  <a:rPr lang="en-US" sz="1400">
                    <a:latin typeface="Times" pitchFamily="2" charset="0"/>
                  </a:rPr>
                  <a:t>Config.</a:t>
                </a:r>
              </a:p>
              <a:p>
                <a:pPr algn="ctr"/>
                <a:r>
                  <a:rPr lang="en-US" sz="1400">
                    <a:latin typeface="Times" pitchFamily="2" charset="0"/>
                  </a:rPr>
                  <a:t>to validate</a:t>
                </a:r>
              </a:p>
            </p:txBody>
          </p:sp>
        </p:grpSp>
      </p:grpSp>
      <p:cxnSp>
        <p:nvCxnSpPr>
          <p:cNvPr id="131" name="Straight Arrow Connector 130">
            <a:extLst>
              <a:ext uri="{FF2B5EF4-FFF2-40B4-BE49-F238E27FC236}">
                <a16:creationId xmlns:a16="http://schemas.microsoft.com/office/drawing/2014/main" id="{B1EA3EA0-C435-9E27-1758-6F482D79F5BB}"/>
              </a:ext>
            </a:extLst>
          </p:cNvPr>
          <p:cNvCxnSpPr>
            <a:cxnSpLocks/>
          </p:cNvCxnSpPr>
          <p:nvPr/>
        </p:nvCxnSpPr>
        <p:spPr>
          <a:xfrm>
            <a:off x="9805886" y="3276863"/>
            <a:ext cx="349121"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759102-D6A4-183B-77C1-18B59901787A}"/>
              </a:ext>
            </a:extLst>
          </p:cNvPr>
          <p:cNvCxnSpPr>
            <a:cxnSpLocks/>
          </p:cNvCxnSpPr>
          <p:nvPr/>
        </p:nvCxnSpPr>
        <p:spPr>
          <a:xfrm>
            <a:off x="10988420" y="4632516"/>
            <a:ext cx="0" cy="23569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8F61FF86-A1FF-64F6-26A9-9D5D38516B3A}"/>
              </a:ext>
            </a:extLst>
          </p:cNvPr>
          <p:cNvGrpSpPr/>
          <p:nvPr/>
        </p:nvGrpSpPr>
        <p:grpSpPr>
          <a:xfrm>
            <a:off x="7542332" y="4793421"/>
            <a:ext cx="1769419" cy="738664"/>
            <a:chOff x="3625471" y="3525549"/>
            <a:chExt cx="1769419" cy="738664"/>
          </a:xfrm>
        </p:grpSpPr>
        <p:sp>
          <p:nvSpPr>
            <p:cNvPr id="134" name="TextBox 133">
              <a:extLst>
                <a:ext uri="{FF2B5EF4-FFF2-40B4-BE49-F238E27FC236}">
                  <a16:creationId xmlns:a16="http://schemas.microsoft.com/office/drawing/2014/main" id="{F1DA34B5-65B6-0460-44AA-563791DF2265}"/>
                </a:ext>
              </a:extLst>
            </p:cNvPr>
            <p:cNvSpPr txBox="1"/>
            <p:nvPr/>
          </p:nvSpPr>
          <p:spPr>
            <a:xfrm>
              <a:off x="3707403" y="3525549"/>
              <a:ext cx="1597760" cy="738664"/>
            </a:xfrm>
            <a:prstGeom prst="rect">
              <a:avLst/>
            </a:prstGeom>
            <a:noFill/>
            <a:ln>
              <a:noFill/>
            </a:ln>
          </p:spPr>
          <p:txBody>
            <a:bodyPr wrap="square" rtlCol="0">
              <a:spAutoFit/>
            </a:bodyPr>
            <a:lstStyle/>
            <a:p>
              <a:pPr algn="ctr"/>
              <a:r>
                <a:rPr lang="en-US" sz="1400" b="1">
                  <a:latin typeface="Times" pitchFamily="2" charset="0"/>
                </a:rPr>
                <a:t>Result Generation</a:t>
              </a:r>
            </a:p>
            <a:p>
              <a:pPr marL="285750" indent="-285750">
                <a:buFont typeface="Arial" panose="020B0604020202020204" pitchFamily="34" charset="0"/>
                <a:buChar char="•"/>
              </a:pPr>
              <a:r>
                <a:rPr lang="en-US" sz="1400">
                  <a:latin typeface="Times" pitchFamily="2" charset="0"/>
                </a:rPr>
                <a:t>Validation</a:t>
              </a:r>
            </a:p>
            <a:p>
              <a:pPr marL="285750" indent="-285750">
                <a:buFont typeface="Arial" panose="020B0604020202020204" pitchFamily="34" charset="0"/>
                <a:buChar char="•"/>
              </a:pPr>
              <a:r>
                <a:rPr lang="en-US" sz="1400">
                  <a:latin typeface="Times" pitchFamily="2" charset="0"/>
                </a:rPr>
                <a:t>Voting</a:t>
              </a:r>
            </a:p>
          </p:txBody>
        </p:sp>
        <p:sp>
          <p:nvSpPr>
            <p:cNvPr id="135" name="Rounded Rectangle 134">
              <a:extLst>
                <a:ext uri="{FF2B5EF4-FFF2-40B4-BE49-F238E27FC236}">
                  <a16:creationId xmlns:a16="http://schemas.microsoft.com/office/drawing/2014/main" id="{0F0AC062-FEF9-5EA5-707E-15418AEB55B7}"/>
                </a:ext>
              </a:extLst>
            </p:cNvPr>
            <p:cNvSpPr/>
            <p:nvPr/>
          </p:nvSpPr>
          <p:spPr>
            <a:xfrm>
              <a:off x="3625471" y="3569063"/>
              <a:ext cx="1769419" cy="653716"/>
            </a:xfrm>
            <a:prstGeom prst="roundRect">
              <a:avLst>
                <a:gd name="adj" fmla="val 4941"/>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cxnSp>
        <p:nvCxnSpPr>
          <p:cNvPr id="136" name="Straight Arrow Connector 135">
            <a:extLst>
              <a:ext uri="{FF2B5EF4-FFF2-40B4-BE49-F238E27FC236}">
                <a16:creationId xmlns:a16="http://schemas.microsoft.com/office/drawing/2014/main" id="{257BCD0D-814F-43A6-A7A7-F4642AC0393A}"/>
              </a:ext>
            </a:extLst>
          </p:cNvPr>
          <p:cNvCxnSpPr>
            <a:cxnSpLocks/>
          </p:cNvCxnSpPr>
          <p:nvPr/>
        </p:nvCxnSpPr>
        <p:spPr>
          <a:xfrm flipH="1">
            <a:off x="9311751" y="5137473"/>
            <a:ext cx="1359629" cy="2632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5C4E5E6E-0563-6BF3-2737-0C21076FFF97}"/>
              </a:ext>
            </a:extLst>
          </p:cNvPr>
          <p:cNvSpPr txBox="1"/>
          <p:nvPr/>
        </p:nvSpPr>
        <p:spPr>
          <a:xfrm>
            <a:off x="9627586" y="5289795"/>
            <a:ext cx="864339" cy="307777"/>
          </a:xfrm>
          <a:prstGeom prst="rect">
            <a:avLst/>
          </a:prstGeom>
          <a:noFill/>
        </p:spPr>
        <p:txBody>
          <a:bodyPr wrap="none" rtlCol="0">
            <a:spAutoFit/>
          </a:bodyPr>
          <a:lstStyle/>
          <a:p>
            <a:pPr algn="ctr"/>
            <a:r>
              <a:rPr lang="en-US" sz="1400" i="1">
                <a:latin typeface="Times" pitchFamily="2" charset="0"/>
              </a:rPr>
              <a:t>Response</a:t>
            </a:r>
          </a:p>
        </p:txBody>
      </p:sp>
      <p:pic>
        <p:nvPicPr>
          <p:cNvPr id="138" name="Picture 6" descr="Json file - Free interface icons">
            <a:extLst>
              <a:ext uri="{FF2B5EF4-FFF2-40B4-BE49-F238E27FC236}">
                <a16:creationId xmlns:a16="http://schemas.microsoft.com/office/drawing/2014/main" id="{E5BA5D4A-CDCB-C7C8-7088-F6ED00C190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78547" y="4934933"/>
            <a:ext cx="416868" cy="416868"/>
          </a:xfrm>
          <a:prstGeom prst="rect">
            <a:avLst/>
          </a:prstGeom>
          <a:noFill/>
          <a:extLst>
            <a:ext uri="{909E8E84-426E-40DD-AFC4-6F175D3DCCD1}">
              <a14:hiddenFill xmlns:a14="http://schemas.microsoft.com/office/drawing/2010/main">
                <a:solidFill>
                  <a:srgbClr val="FFFFFF"/>
                </a:solidFill>
              </a14:hiddenFill>
            </a:ext>
          </a:extLst>
        </p:spPr>
      </p:pic>
      <p:pic>
        <p:nvPicPr>
          <p:cNvPr id="139" name="Graphic 138" descr="Database outline">
            <a:extLst>
              <a:ext uri="{FF2B5EF4-FFF2-40B4-BE49-F238E27FC236}">
                <a16:creationId xmlns:a16="http://schemas.microsoft.com/office/drawing/2014/main" id="{D23630AB-ECD6-9908-ED3F-38EB7ADF63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18142" y="1776130"/>
            <a:ext cx="689367" cy="689367"/>
          </a:xfrm>
          <a:prstGeom prst="rect">
            <a:avLst/>
          </a:prstGeom>
        </p:spPr>
      </p:pic>
      <p:sp>
        <p:nvSpPr>
          <p:cNvPr id="140" name="TextBox 139">
            <a:extLst>
              <a:ext uri="{FF2B5EF4-FFF2-40B4-BE49-F238E27FC236}">
                <a16:creationId xmlns:a16="http://schemas.microsoft.com/office/drawing/2014/main" id="{783BBBDB-6286-FA23-6CE5-6F3C23ADBD83}"/>
              </a:ext>
            </a:extLst>
          </p:cNvPr>
          <p:cNvSpPr txBox="1"/>
          <p:nvPr/>
        </p:nvSpPr>
        <p:spPr>
          <a:xfrm>
            <a:off x="10523290" y="1879504"/>
            <a:ext cx="1323438" cy="523220"/>
          </a:xfrm>
          <a:prstGeom prst="rect">
            <a:avLst/>
          </a:prstGeom>
          <a:noFill/>
        </p:spPr>
        <p:txBody>
          <a:bodyPr wrap="square" rtlCol="0">
            <a:spAutoFit/>
          </a:bodyPr>
          <a:lstStyle/>
          <a:p>
            <a:pPr algn="ctr"/>
            <a:r>
              <a:rPr lang="en-US" sz="1400" b="1">
                <a:solidFill>
                  <a:schemeClr val="tx1"/>
                </a:solidFill>
                <a:latin typeface="Times New Roman" panose="02020603050405020304" pitchFamily="18" charset="0"/>
                <a:cs typeface="Times New Roman" panose="02020603050405020304" pitchFamily="18" charset="0"/>
              </a:rPr>
              <a:t>Configuration </a:t>
            </a:r>
          </a:p>
          <a:p>
            <a:pPr algn="ctr"/>
            <a:r>
              <a:rPr lang="en-US" sz="1400" b="1">
                <a:solidFill>
                  <a:schemeClr val="tx1"/>
                </a:solidFill>
                <a:latin typeface="Times New Roman" panose="02020603050405020304" pitchFamily="18" charset="0"/>
                <a:cs typeface="Times New Roman" panose="02020603050405020304" pitchFamily="18" charset="0"/>
              </a:rPr>
              <a:t>Database</a:t>
            </a:r>
          </a:p>
        </p:txBody>
      </p:sp>
      <p:pic>
        <p:nvPicPr>
          <p:cNvPr id="141" name="Picture 8" descr="Conversation - Free communications icons">
            <a:extLst>
              <a:ext uri="{FF2B5EF4-FFF2-40B4-BE49-F238E27FC236}">
                <a16:creationId xmlns:a16="http://schemas.microsoft.com/office/drawing/2014/main" id="{D0D594B0-472E-15DA-B397-87357D69905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94127" y="4630739"/>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142" name="Graphic 141" descr="Gears outline">
            <a:extLst>
              <a:ext uri="{FF2B5EF4-FFF2-40B4-BE49-F238E27FC236}">
                <a16:creationId xmlns:a16="http://schemas.microsoft.com/office/drawing/2014/main" id="{0F730C6E-D2DE-4572-422C-BC948AC93C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05394" y="3551786"/>
            <a:ext cx="570045" cy="570045"/>
          </a:xfrm>
          <a:prstGeom prst="rect">
            <a:avLst/>
          </a:prstGeom>
        </p:spPr>
      </p:pic>
      <p:cxnSp>
        <p:nvCxnSpPr>
          <p:cNvPr id="143" name="Straight Arrow Connector 142">
            <a:extLst>
              <a:ext uri="{FF2B5EF4-FFF2-40B4-BE49-F238E27FC236}">
                <a16:creationId xmlns:a16="http://schemas.microsoft.com/office/drawing/2014/main" id="{5C2C137A-792F-0C30-DF43-ACA17C20291F}"/>
              </a:ext>
            </a:extLst>
          </p:cNvPr>
          <p:cNvCxnSpPr>
            <a:cxnSpLocks/>
          </p:cNvCxnSpPr>
          <p:nvPr/>
        </p:nvCxnSpPr>
        <p:spPr>
          <a:xfrm flipH="1" flipV="1">
            <a:off x="6275851" y="5132192"/>
            <a:ext cx="1254083" cy="1093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E2F2404D-7DB7-7007-AEF6-1E4B79FB5F21}"/>
              </a:ext>
            </a:extLst>
          </p:cNvPr>
          <p:cNvSpPr txBox="1"/>
          <p:nvPr/>
        </p:nvSpPr>
        <p:spPr>
          <a:xfrm>
            <a:off x="5355044" y="5009893"/>
            <a:ext cx="524504" cy="307777"/>
          </a:xfrm>
          <a:prstGeom prst="rect">
            <a:avLst/>
          </a:prstGeom>
          <a:noFill/>
        </p:spPr>
        <p:txBody>
          <a:bodyPr wrap="none" rtlCol="0">
            <a:spAutoFit/>
          </a:bodyPr>
          <a:lstStyle/>
          <a:p>
            <a:pPr algn="ctr"/>
            <a:r>
              <a:rPr lang="en-US" sz="1400">
                <a:latin typeface="Times" pitchFamily="2" charset="0"/>
              </a:rPr>
              <a:t>User</a:t>
            </a:r>
          </a:p>
        </p:txBody>
      </p:sp>
      <p:sp>
        <p:nvSpPr>
          <p:cNvPr id="145" name="TextBox 144">
            <a:extLst>
              <a:ext uri="{FF2B5EF4-FFF2-40B4-BE49-F238E27FC236}">
                <a16:creationId xmlns:a16="http://schemas.microsoft.com/office/drawing/2014/main" id="{4D0F9B5B-4ACF-297F-BCD2-659E8AC3C8C4}"/>
              </a:ext>
            </a:extLst>
          </p:cNvPr>
          <p:cNvSpPr txBox="1"/>
          <p:nvPr/>
        </p:nvSpPr>
        <p:spPr>
          <a:xfrm>
            <a:off x="6733626" y="4856005"/>
            <a:ext cx="644727" cy="307777"/>
          </a:xfrm>
          <a:prstGeom prst="rect">
            <a:avLst/>
          </a:prstGeom>
          <a:noFill/>
        </p:spPr>
        <p:txBody>
          <a:bodyPr wrap="none" rtlCol="0">
            <a:spAutoFit/>
          </a:bodyPr>
          <a:lstStyle/>
          <a:p>
            <a:pPr algn="ctr"/>
            <a:r>
              <a:rPr lang="en-US" sz="1400" i="1">
                <a:latin typeface="Times" pitchFamily="2" charset="0"/>
              </a:rPr>
              <a:t>Result</a:t>
            </a:r>
          </a:p>
        </p:txBody>
      </p:sp>
      <p:pic>
        <p:nvPicPr>
          <p:cNvPr id="146" name="Picture 145" descr="Information retrieval icon outline Royalty Free Vector Image">
            <a:extLst>
              <a:ext uri="{FF2B5EF4-FFF2-40B4-BE49-F238E27FC236}">
                <a16:creationId xmlns:a16="http://schemas.microsoft.com/office/drawing/2014/main" id="{FF7097B3-7546-1B2F-AF02-969A8608449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8121" t="5869" r="7452" b="14593"/>
          <a:stretch/>
        </p:blipFill>
        <p:spPr bwMode="auto">
          <a:xfrm>
            <a:off x="6721148" y="4103802"/>
            <a:ext cx="565770" cy="59304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Cache Icons - Free SVG &amp; PNG Cache Images - Noun Project">
            <a:extLst>
              <a:ext uri="{FF2B5EF4-FFF2-40B4-BE49-F238E27FC236}">
                <a16:creationId xmlns:a16="http://schemas.microsoft.com/office/drawing/2014/main" id="{3B3A391D-7A90-57A7-32CE-4048E8BC8D9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30454" y="4045822"/>
            <a:ext cx="782314" cy="782314"/>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8F8B11D5-8F70-ED8B-6B29-667653E368A0}"/>
              </a:ext>
            </a:extLst>
          </p:cNvPr>
          <p:cNvSpPr/>
          <p:nvPr/>
        </p:nvSpPr>
        <p:spPr>
          <a:xfrm>
            <a:off x="6587391" y="3909294"/>
            <a:ext cx="3186474" cy="837215"/>
          </a:xfrm>
          <a:prstGeom prst="roundRect">
            <a:avLst>
              <a:gd name="adj" fmla="val 4941"/>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CE4D0653-F545-117A-E967-3410B42C5C47}"/>
              </a:ext>
            </a:extLst>
          </p:cNvPr>
          <p:cNvSpPr txBox="1"/>
          <p:nvPr/>
        </p:nvSpPr>
        <p:spPr>
          <a:xfrm>
            <a:off x="7013326" y="3862123"/>
            <a:ext cx="2286027" cy="307777"/>
          </a:xfrm>
          <a:prstGeom prst="rect">
            <a:avLst/>
          </a:prstGeom>
          <a:noFill/>
          <a:ln>
            <a:noFill/>
          </a:ln>
        </p:spPr>
        <p:txBody>
          <a:bodyPr wrap="square" rtlCol="0">
            <a:spAutoFit/>
          </a:bodyPr>
          <a:lstStyle/>
          <a:p>
            <a:pPr algn="ctr"/>
            <a:r>
              <a:rPr lang="en-US" sz="1400" b="1">
                <a:latin typeface="Times" pitchFamily="2" charset="0"/>
              </a:rPr>
              <a:t>Automatic Code Retrieval</a:t>
            </a:r>
          </a:p>
        </p:txBody>
      </p:sp>
      <p:sp>
        <p:nvSpPr>
          <p:cNvPr id="150" name="TextBox 149">
            <a:extLst>
              <a:ext uri="{FF2B5EF4-FFF2-40B4-BE49-F238E27FC236}">
                <a16:creationId xmlns:a16="http://schemas.microsoft.com/office/drawing/2014/main" id="{8E1B7930-40C5-431E-ABE5-3CD898FC2A65}"/>
              </a:ext>
            </a:extLst>
          </p:cNvPr>
          <p:cNvSpPr txBox="1"/>
          <p:nvPr/>
        </p:nvSpPr>
        <p:spPr>
          <a:xfrm>
            <a:off x="8560362" y="4145208"/>
            <a:ext cx="1440351" cy="523220"/>
          </a:xfrm>
          <a:prstGeom prst="rect">
            <a:avLst/>
          </a:prstGeom>
          <a:noFill/>
          <a:ln>
            <a:noFill/>
          </a:ln>
        </p:spPr>
        <p:txBody>
          <a:bodyPr wrap="square" rtlCol="0">
            <a:spAutoFit/>
          </a:bodyPr>
          <a:lstStyle/>
          <a:p>
            <a:pPr algn="ctr"/>
            <a:r>
              <a:rPr lang="en-US" sz="1400">
                <a:latin typeface="Times" pitchFamily="2" charset="0"/>
              </a:rPr>
              <a:t>Code </a:t>
            </a:r>
          </a:p>
          <a:p>
            <a:pPr algn="ctr"/>
            <a:r>
              <a:rPr lang="en-US" sz="1400">
                <a:latin typeface="Times" pitchFamily="2" charset="0"/>
              </a:rPr>
              <a:t>Cache</a:t>
            </a:r>
          </a:p>
        </p:txBody>
      </p:sp>
      <p:sp>
        <p:nvSpPr>
          <p:cNvPr id="151" name="TextBox 150">
            <a:extLst>
              <a:ext uri="{FF2B5EF4-FFF2-40B4-BE49-F238E27FC236}">
                <a16:creationId xmlns:a16="http://schemas.microsoft.com/office/drawing/2014/main" id="{7D8D5927-8C42-3AB8-1876-C674572F626C}"/>
              </a:ext>
            </a:extLst>
          </p:cNvPr>
          <p:cNvSpPr txBox="1"/>
          <p:nvPr/>
        </p:nvSpPr>
        <p:spPr>
          <a:xfrm>
            <a:off x="6919999" y="4141894"/>
            <a:ext cx="1440351" cy="523220"/>
          </a:xfrm>
          <a:prstGeom prst="rect">
            <a:avLst/>
          </a:prstGeom>
          <a:noFill/>
          <a:ln>
            <a:noFill/>
          </a:ln>
        </p:spPr>
        <p:txBody>
          <a:bodyPr wrap="square" rtlCol="0">
            <a:spAutoFit/>
          </a:bodyPr>
          <a:lstStyle/>
          <a:p>
            <a:pPr algn="ctr"/>
            <a:r>
              <a:rPr lang="en-US" sz="1400">
                <a:latin typeface="Times" pitchFamily="2" charset="0"/>
              </a:rPr>
              <a:t>Code </a:t>
            </a:r>
          </a:p>
          <a:p>
            <a:pPr algn="ctr"/>
            <a:r>
              <a:rPr lang="en-US" sz="1400">
                <a:latin typeface="Times" pitchFamily="2" charset="0"/>
              </a:rPr>
              <a:t>Retrieval</a:t>
            </a:r>
          </a:p>
        </p:txBody>
      </p:sp>
      <p:pic>
        <p:nvPicPr>
          <p:cNvPr id="152" name="Graphic 151" descr="Add with solid fill">
            <a:extLst>
              <a:ext uri="{FF2B5EF4-FFF2-40B4-BE49-F238E27FC236}">
                <a16:creationId xmlns:a16="http://schemas.microsoft.com/office/drawing/2014/main" id="{BC4DAEC9-EDF6-C9E6-B613-7D2F9AD75F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51668" y="4272398"/>
            <a:ext cx="218399" cy="218399"/>
          </a:xfrm>
          <a:prstGeom prst="rect">
            <a:avLst/>
          </a:prstGeom>
        </p:spPr>
      </p:pic>
      <p:pic>
        <p:nvPicPr>
          <p:cNvPr id="153" name="Graphic 152" descr="Add with solid fill">
            <a:extLst>
              <a:ext uri="{FF2B5EF4-FFF2-40B4-BE49-F238E27FC236}">
                <a16:creationId xmlns:a16="http://schemas.microsoft.com/office/drawing/2014/main" id="{ED199D47-DAAB-51C4-05F2-484CA26135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93008" y="4171055"/>
            <a:ext cx="218399" cy="218399"/>
          </a:xfrm>
          <a:prstGeom prst="rect">
            <a:avLst/>
          </a:prstGeom>
        </p:spPr>
      </p:pic>
      <p:pic>
        <p:nvPicPr>
          <p:cNvPr id="154" name="Picture 10" descr="code snippet&quot; Icon - Download for free – Iconduck">
            <a:extLst>
              <a:ext uri="{FF2B5EF4-FFF2-40B4-BE49-F238E27FC236}">
                <a16:creationId xmlns:a16="http://schemas.microsoft.com/office/drawing/2014/main" id="{104A7931-F815-E5B9-DBFA-135B0DE436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90545" y="4062609"/>
            <a:ext cx="388589" cy="279298"/>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AC034784-521B-025F-4B8C-4C07F1996A52}"/>
              </a:ext>
            </a:extLst>
          </p:cNvPr>
          <p:cNvSpPr txBox="1"/>
          <p:nvPr/>
        </p:nvSpPr>
        <p:spPr>
          <a:xfrm>
            <a:off x="10406377" y="4302093"/>
            <a:ext cx="1440351" cy="307777"/>
          </a:xfrm>
          <a:prstGeom prst="rect">
            <a:avLst/>
          </a:prstGeom>
          <a:noFill/>
          <a:ln>
            <a:noFill/>
          </a:ln>
        </p:spPr>
        <p:txBody>
          <a:bodyPr wrap="square" rtlCol="0">
            <a:spAutoFit/>
          </a:bodyPr>
          <a:lstStyle/>
          <a:p>
            <a:pPr algn="ctr"/>
            <a:r>
              <a:rPr lang="en-US" sz="1400">
                <a:latin typeface="Times" pitchFamily="2" charset="0"/>
              </a:rPr>
              <a:t>Code Snippet</a:t>
            </a:r>
          </a:p>
        </p:txBody>
      </p:sp>
      <p:cxnSp>
        <p:nvCxnSpPr>
          <p:cNvPr id="156" name="Straight Arrow Connector 155">
            <a:extLst>
              <a:ext uri="{FF2B5EF4-FFF2-40B4-BE49-F238E27FC236}">
                <a16:creationId xmlns:a16="http://schemas.microsoft.com/office/drawing/2014/main" id="{0F94D40A-D925-5D14-DEDC-1531618C39CF}"/>
              </a:ext>
            </a:extLst>
          </p:cNvPr>
          <p:cNvCxnSpPr>
            <a:cxnSpLocks/>
          </p:cNvCxnSpPr>
          <p:nvPr/>
        </p:nvCxnSpPr>
        <p:spPr>
          <a:xfrm>
            <a:off x="9805886" y="4285056"/>
            <a:ext cx="349121"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514B369-B6F6-D52C-E966-0AB7DDAD7090}"/>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panose="020B0004020202020204" pitchFamily="34" charset="0"/>
                <a:cs typeface="Calibri Light"/>
              </a:rPr>
              <a:t>Ciri: LLM-Empowered Configuration Validation</a:t>
            </a:r>
            <a:endParaRPr lang="en-US" sz="4200" b="1" spc="-150" dirty="0">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15801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dissolve">
                                      <p:cBhvr>
                                        <p:cTn id="7" dur="500"/>
                                        <p:tgtEl>
                                          <p:spTgt spid="94"/>
                                        </p:tgtEl>
                                      </p:cBhvr>
                                    </p:animEffect>
                                  </p:childTnLst>
                                </p:cTn>
                              </p:par>
                              <p:par>
                                <p:cTn id="8" presetID="9"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dissolve">
                                      <p:cBhvr>
                                        <p:cTn id="10" dur="500"/>
                                        <p:tgtEl>
                                          <p:spTgt spid="87"/>
                                        </p:tgtEl>
                                      </p:cBhvr>
                                    </p:animEffect>
                                  </p:childTnLst>
                                </p:cTn>
                              </p:par>
                              <p:par>
                                <p:cTn id="11" presetID="9"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dissolve">
                                      <p:cBhvr>
                                        <p:cTn id="13" dur="500"/>
                                        <p:tgtEl>
                                          <p:spTgt spid="1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dissolve">
                                      <p:cBhvr>
                                        <p:cTn id="18" dur="500"/>
                                        <p:tgtEl>
                                          <p:spTgt spid="1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dissolve">
                                      <p:cBhvr>
                                        <p:cTn id="21" dur="500"/>
                                        <p:tgtEl>
                                          <p:spTgt spid="1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dissolve">
                                      <p:cBhvr>
                                        <p:cTn id="24" dur="500"/>
                                        <p:tgtEl>
                                          <p:spTgt spid="151"/>
                                        </p:tgtEl>
                                      </p:cBhvr>
                                    </p:animEffect>
                                  </p:childTnLst>
                                </p:cTn>
                              </p:par>
                              <p:par>
                                <p:cTn id="25" presetID="9"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dissolve">
                                      <p:cBhvr>
                                        <p:cTn id="27" dur="500"/>
                                        <p:tgtEl>
                                          <p:spTgt spid="146"/>
                                        </p:tgtEl>
                                      </p:cBhvr>
                                    </p:animEffect>
                                  </p:childTnLst>
                                </p:cTn>
                              </p:par>
                              <p:par>
                                <p:cTn id="28" presetID="9" presetClass="entr" presetSubtype="0" fill="hold"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dissolve">
                                      <p:cBhvr>
                                        <p:cTn id="30" dur="500"/>
                                        <p:tgtEl>
                                          <p:spTgt spid="15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dissolve">
                                      <p:cBhvr>
                                        <p:cTn id="33" dur="500"/>
                                        <p:tgtEl>
                                          <p:spTgt spid="150"/>
                                        </p:tgtEl>
                                      </p:cBhvr>
                                    </p:animEffect>
                                  </p:childTnLst>
                                </p:cTn>
                              </p:par>
                              <p:par>
                                <p:cTn id="34" presetID="9" presetClass="entr" presetSubtype="0" fill="hold" nodeType="with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dissolve">
                                      <p:cBhvr>
                                        <p:cTn id="36" dur="500"/>
                                        <p:tgtEl>
                                          <p:spTgt spid="147"/>
                                        </p:tgtEl>
                                      </p:cBhvr>
                                    </p:animEffect>
                                  </p:childTnLst>
                                </p:cTn>
                              </p:par>
                              <p:par>
                                <p:cTn id="37" presetID="9"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dissolv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dissolve">
                                      <p:cBhvr>
                                        <p:cTn id="44" dur="500"/>
                                        <p:tgtEl>
                                          <p:spTgt spid="90"/>
                                        </p:tgtEl>
                                      </p:cBhvr>
                                    </p:animEffect>
                                  </p:childTnLst>
                                </p:cTn>
                              </p:par>
                              <p:par>
                                <p:cTn id="45" presetID="9" presetClass="entr" presetSubtype="0"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dissolve">
                                      <p:cBhvr>
                                        <p:cTn id="47" dur="500"/>
                                        <p:tgtEl>
                                          <p:spTgt spid="132"/>
                                        </p:tgtEl>
                                      </p:cBhvr>
                                    </p:animEffect>
                                  </p:childTnLst>
                                </p:cTn>
                              </p:par>
                              <p:par>
                                <p:cTn id="48" presetID="9" presetClass="entr" presetSubtype="0" fill="hold" nodeType="with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dissolve">
                                      <p:cBhvr>
                                        <p:cTn id="50" dur="500"/>
                                        <p:tgtEl>
                                          <p:spTgt spid="153"/>
                                        </p:tgtEl>
                                      </p:cBhvr>
                                    </p:animEffect>
                                  </p:childTnLst>
                                </p:cTn>
                              </p:par>
                              <p:par>
                                <p:cTn id="51" presetID="9" presetClass="entr" presetSubtype="0" fill="hold" nodeType="withEffect">
                                  <p:stCondLst>
                                    <p:cond delay="0"/>
                                  </p:stCondLst>
                                  <p:childTnLst>
                                    <p:set>
                                      <p:cBhvr>
                                        <p:cTn id="52" dur="1" fill="hold">
                                          <p:stCondLst>
                                            <p:cond delay="0"/>
                                          </p:stCondLst>
                                        </p:cTn>
                                        <p:tgtEl>
                                          <p:spTgt spid="154"/>
                                        </p:tgtEl>
                                        <p:attrNameLst>
                                          <p:attrName>style.visibility</p:attrName>
                                        </p:attrNameLst>
                                      </p:cBhvr>
                                      <p:to>
                                        <p:strVal val="visible"/>
                                      </p:to>
                                    </p:set>
                                    <p:animEffect transition="in" filter="dissolve">
                                      <p:cBhvr>
                                        <p:cTn id="53" dur="500"/>
                                        <p:tgtEl>
                                          <p:spTgt spid="15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dissolve">
                                      <p:cBhvr>
                                        <p:cTn id="56" dur="500"/>
                                        <p:tgtEl>
                                          <p:spTgt spid="155"/>
                                        </p:tgtEl>
                                      </p:cBhvr>
                                    </p:animEffect>
                                  </p:childTnLst>
                                </p:cTn>
                              </p:par>
                              <p:par>
                                <p:cTn id="57" presetID="9"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dissolve">
                                      <p:cBhvr>
                                        <p:cTn id="59" dur="500"/>
                                        <p:tgtEl>
                                          <p:spTgt spid="1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dissolve">
                                      <p:cBhvr>
                                        <p:cTn id="64" dur="500"/>
                                        <p:tgtEl>
                                          <p:spTgt spid="13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dissolve">
                                      <p:cBhvr>
                                        <p:cTn id="67" dur="500"/>
                                        <p:tgtEl>
                                          <p:spTgt spid="137"/>
                                        </p:tgtEl>
                                      </p:cBhvr>
                                    </p:animEffect>
                                  </p:childTnLst>
                                </p:cTn>
                              </p:par>
                              <p:par>
                                <p:cTn id="68" presetID="9"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animEffect transition="in" filter="dissolve">
                                      <p:cBhvr>
                                        <p:cTn id="70" dur="500"/>
                                        <p:tgtEl>
                                          <p:spTgt spid="138"/>
                                        </p:tgtEl>
                                      </p:cBhvr>
                                    </p:animEffect>
                                  </p:childTnLst>
                                </p:cTn>
                              </p:par>
                              <p:par>
                                <p:cTn id="71" presetID="9" presetClass="entr" presetSubtype="0" fill="hold" nodeType="withEffect">
                                  <p:stCondLst>
                                    <p:cond delay="0"/>
                                  </p:stCondLst>
                                  <p:childTnLst>
                                    <p:set>
                                      <p:cBhvr>
                                        <p:cTn id="72" dur="1" fill="hold">
                                          <p:stCondLst>
                                            <p:cond delay="0"/>
                                          </p:stCondLst>
                                        </p:cTn>
                                        <p:tgtEl>
                                          <p:spTgt spid="143"/>
                                        </p:tgtEl>
                                        <p:attrNameLst>
                                          <p:attrName>style.visibility</p:attrName>
                                        </p:attrNameLst>
                                      </p:cBhvr>
                                      <p:to>
                                        <p:strVal val="visible"/>
                                      </p:to>
                                    </p:set>
                                    <p:animEffect transition="in" filter="dissolve">
                                      <p:cBhvr>
                                        <p:cTn id="73" dur="500"/>
                                        <p:tgtEl>
                                          <p:spTgt spid="14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45"/>
                                        </p:tgtEl>
                                        <p:attrNameLst>
                                          <p:attrName>style.visibility</p:attrName>
                                        </p:attrNameLst>
                                      </p:cBhvr>
                                      <p:to>
                                        <p:strVal val="visible"/>
                                      </p:to>
                                    </p:set>
                                    <p:animEffect transition="in" filter="dissolve">
                                      <p:cBhvr>
                                        <p:cTn id="76" dur="500"/>
                                        <p:tgtEl>
                                          <p:spTgt spid="145"/>
                                        </p:tgtEl>
                                      </p:cBhvr>
                                    </p:animEffect>
                                  </p:childTnLst>
                                </p:cTn>
                              </p:par>
                              <p:par>
                                <p:cTn id="77" presetID="9"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37" grpId="0"/>
      <p:bldP spid="145" grpId="0"/>
      <p:bldP spid="148" grpId="0" animBg="1"/>
      <p:bldP spid="149" grpId="0"/>
      <p:bldP spid="150" grpId="0"/>
      <p:bldP spid="151" grpId="0"/>
      <p:bldP spid="1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23797-27E6-9DAE-FF17-994013E163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0641CA-FE9C-E476-EE98-C92663C10C68}"/>
              </a:ext>
            </a:extLst>
          </p:cNvPr>
          <p:cNvSpPr>
            <a:spLocks noGrp="1"/>
          </p:cNvSpPr>
          <p:nvPr>
            <p:ph type="sldNum" sz="quarter" idx="12"/>
          </p:nvPr>
        </p:nvSpPr>
        <p:spPr/>
        <p:txBody>
          <a:bodyPr/>
          <a:lstStyle/>
          <a:p>
            <a:fld id="{FB2A6050-E894-0C46-987D-30E000431966}" type="slidenum">
              <a:rPr lang="en-US" smtClean="0"/>
              <a:t>9</a:t>
            </a:fld>
            <a:endParaRPr lang="en-US"/>
          </a:p>
        </p:txBody>
      </p:sp>
      <p:sp>
        <p:nvSpPr>
          <p:cNvPr id="10" name="Rectangle 9">
            <a:extLst>
              <a:ext uri="{FF2B5EF4-FFF2-40B4-BE49-F238E27FC236}">
                <a16:creationId xmlns:a16="http://schemas.microsoft.com/office/drawing/2014/main" id="{D184C103-E70E-439F-7B4D-CA0AB975F5D2}"/>
              </a:ext>
            </a:extLst>
          </p:cNvPr>
          <p:cNvSpPr/>
          <p:nvPr/>
        </p:nvSpPr>
        <p:spPr>
          <a:xfrm>
            <a:off x="1" y="6592720"/>
            <a:ext cx="4059044" cy="265279"/>
          </a:xfrm>
          <a:prstGeom prst="rect">
            <a:avLst/>
          </a:prstGeom>
          <a:solidFill>
            <a:srgbClr val="E84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ea typeface="Cambria Math" panose="02040503050406030204" pitchFamily="18" charset="0"/>
                <a:cs typeface="Al Tarikh" pitchFamily="2" charset="-78"/>
              </a:rPr>
              <a:t>University of Illinois &amp; Meta &amp; xAI</a:t>
            </a:r>
          </a:p>
        </p:txBody>
      </p:sp>
      <p:sp>
        <p:nvSpPr>
          <p:cNvPr id="11" name="Rectangle 10">
            <a:extLst>
              <a:ext uri="{FF2B5EF4-FFF2-40B4-BE49-F238E27FC236}">
                <a16:creationId xmlns:a16="http://schemas.microsoft.com/office/drawing/2014/main" id="{7C9A62D7-9DDB-A183-0EEA-2EF3E0A1F3ED}"/>
              </a:ext>
            </a:extLst>
          </p:cNvPr>
          <p:cNvSpPr/>
          <p:nvPr/>
        </p:nvSpPr>
        <p:spPr>
          <a:xfrm>
            <a:off x="4059045" y="6592720"/>
            <a:ext cx="4059044" cy="265280"/>
          </a:xfrm>
          <a:prstGeom prst="rect">
            <a:avLst/>
          </a:prstGeom>
          <a:solidFill>
            <a:srgbClr val="FDE5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E84A27"/>
                </a:solidFill>
                <a:latin typeface="+mj-lt"/>
                <a:cs typeface="Arial" panose="020B0604020202020204" pitchFamily="34" charset="0"/>
              </a:rPr>
              <a:t>ICSE 2025 @ Ottawa</a:t>
            </a:r>
          </a:p>
        </p:txBody>
      </p:sp>
      <p:sp>
        <p:nvSpPr>
          <p:cNvPr id="13" name="Rectangle 12">
            <a:extLst>
              <a:ext uri="{FF2B5EF4-FFF2-40B4-BE49-F238E27FC236}">
                <a16:creationId xmlns:a16="http://schemas.microsoft.com/office/drawing/2014/main" id="{F2A680B6-3F66-3412-04A8-119CA1EB7390}"/>
              </a:ext>
            </a:extLst>
          </p:cNvPr>
          <p:cNvSpPr/>
          <p:nvPr/>
        </p:nvSpPr>
        <p:spPr>
          <a:xfrm>
            <a:off x="8117520" y="6592718"/>
            <a:ext cx="4074480" cy="26528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666666"/>
                </a:solidFill>
                <a:latin typeface="+mj-lt"/>
                <a:ea typeface="JetBrainsMono NF" panose="02000009000000000000" pitchFamily="49" charset="0"/>
                <a:cs typeface="JetBrainsMono NF" panose="02000009000000000000" pitchFamily="49" charset="0"/>
              </a:rPr>
              <a:t>lian7@illinois.edu</a:t>
            </a:r>
          </a:p>
        </p:txBody>
      </p:sp>
      <p:pic>
        <p:nvPicPr>
          <p:cNvPr id="14" name="Picture 13">
            <a:extLst>
              <a:ext uri="{FF2B5EF4-FFF2-40B4-BE49-F238E27FC236}">
                <a16:creationId xmlns:a16="http://schemas.microsoft.com/office/drawing/2014/main" id="{06F89A2D-7AC4-9490-FDC5-573869A9CA32}"/>
              </a:ext>
            </a:extLst>
          </p:cNvPr>
          <p:cNvPicPr>
            <a:picLocks noChangeAspect="1"/>
          </p:cNvPicPr>
          <p:nvPr/>
        </p:nvPicPr>
        <p:blipFill>
          <a:blip r:embed="rId3"/>
          <a:stretch>
            <a:fillRect/>
          </a:stretch>
        </p:blipFill>
        <p:spPr>
          <a:xfrm>
            <a:off x="8854544" y="6608592"/>
            <a:ext cx="273135" cy="273135"/>
          </a:xfrm>
          <a:prstGeom prst="rect">
            <a:avLst/>
          </a:prstGeom>
        </p:spPr>
      </p:pic>
      <p:sp>
        <p:nvSpPr>
          <p:cNvPr id="15" name="Slide Number Placeholder 13">
            <a:extLst>
              <a:ext uri="{FF2B5EF4-FFF2-40B4-BE49-F238E27FC236}">
                <a16:creationId xmlns:a16="http://schemas.microsoft.com/office/drawing/2014/main" id="{F49B3977-0970-9B81-4A3B-DA7683C334E8}"/>
              </a:ext>
            </a:extLst>
          </p:cNvPr>
          <p:cNvSpPr txBox="1">
            <a:spLocks/>
          </p:cNvSpPr>
          <p:nvPr/>
        </p:nvSpPr>
        <p:spPr>
          <a:xfrm>
            <a:off x="9470572" y="65171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2A6050-E894-0C46-987D-30E000431966}" type="slidenum">
              <a:rPr lang="en-US" smtClean="0"/>
              <a:pPr/>
              <a:t>9</a:t>
            </a:fld>
            <a:endParaRPr lang="en-US"/>
          </a:p>
        </p:txBody>
      </p:sp>
      <p:sp>
        <p:nvSpPr>
          <p:cNvPr id="7" name="TextBox 6">
            <a:extLst>
              <a:ext uri="{FF2B5EF4-FFF2-40B4-BE49-F238E27FC236}">
                <a16:creationId xmlns:a16="http://schemas.microsoft.com/office/drawing/2014/main" id="{DDA17698-51DA-AF30-FBA8-354C3CAE53FA}"/>
              </a:ext>
            </a:extLst>
          </p:cNvPr>
          <p:cNvSpPr txBox="1"/>
          <p:nvPr/>
        </p:nvSpPr>
        <p:spPr>
          <a:xfrm>
            <a:off x="574770" y="2552112"/>
            <a:ext cx="6128950" cy="461665"/>
          </a:xfrm>
          <a:prstGeom prst="rect">
            <a:avLst/>
          </a:prstGeom>
          <a:noFill/>
        </p:spPr>
        <p:txBody>
          <a:bodyPr wrap="square" lIns="91440" tIns="45720" rIns="91440" bIns="45720" anchor="t">
            <a:spAutoFit/>
          </a:bodyPr>
          <a:lstStyle/>
          <a:p>
            <a:r>
              <a:rPr lang="en-US" sz="2400">
                <a:latin typeface="Aptos"/>
              </a:rPr>
              <a:t>1.    Provide parameter type information</a:t>
            </a:r>
            <a:endParaRPr lang="en-US" sz="2400">
              <a:latin typeface="Aptos" panose="020B0004020202020204" pitchFamily="34" charset="0"/>
            </a:endParaRPr>
          </a:p>
        </p:txBody>
      </p:sp>
      <p:sp>
        <p:nvSpPr>
          <p:cNvPr id="8" name="Rectangle 7">
            <a:extLst>
              <a:ext uri="{FF2B5EF4-FFF2-40B4-BE49-F238E27FC236}">
                <a16:creationId xmlns:a16="http://schemas.microsoft.com/office/drawing/2014/main" id="{B19D0CFA-7C03-C4CC-1733-539DEDE7FDF3}"/>
              </a:ext>
            </a:extLst>
          </p:cNvPr>
          <p:cNvSpPr/>
          <p:nvPr/>
        </p:nvSpPr>
        <p:spPr>
          <a:xfrm>
            <a:off x="1168530" y="3028140"/>
            <a:ext cx="4941430" cy="379336"/>
          </a:xfrm>
          <a:prstGeom prst="rect">
            <a:avLst/>
          </a:prstGeom>
          <a:solidFill>
            <a:schemeClr val="bg1">
              <a:lumMod val="95000"/>
            </a:schemeClr>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err="1">
                <a:solidFill>
                  <a:schemeClr val="tx1"/>
                </a:solidFill>
                <a:latin typeface="Consolas" panose="020B0609020204030204" pitchFamily="49" charset="0"/>
                <a:ea typeface="JetBrainsMono NF" panose="02000009000000000000" pitchFamily="49" charset="0"/>
                <a:cs typeface="Consolas" panose="020B0609020204030204" pitchFamily="49" charset="0"/>
              </a:rPr>
              <a:t>Conf.</a:t>
            </a:r>
            <a:r>
              <a:rPr lang="en-US" sz="2000" b="1" err="1">
                <a:solidFill>
                  <a:srgbClr val="C00000"/>
                </a:solidFill>
                <a:latin typeface="Consolas" panose="020B0609020204030204" pitchFamily="49" charset="0"/>
                <a:ea typeface="JetBrainsMono NF" panose="02000009000000000000" pitchFamily="49" charset="0"/>
                <a:cs typeface="Consolas" panose="020B0609020204030204" pitchFamily="49" charset="0"/>
              </a:rPr>
              <a:t>setInt</a:t>
            </a: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a:t>
            </a:r>
            <a:r>
              <a:rPr lang="en-US" sz="2000" err="1">
                <a:solidFill>
                  <a:schemeClr val="tx1"/>
                </a:solidFill>
                <a:latin typeface="Consolas" panose="020B0609020204030204" pitchFamily="49" charset="0"/>
                <a:ea typeface="JetBrainsMono NF" panose="02000009000000000000" pitchFamily="49" charset="0"/>
                <a:cs typeface="Consolas" panose="020B0609020204030204" pitchFamily="49" charset="0"/>
              </a:rPr>
              <a:t>buffer.size</a:t>
            </a: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 Size1)</a:t>
            </a:r>
          </a:p>
        </p:txBody>
      </p:sp>
      <p:sp>
        <p:nvSpPr>
          <p:cNvPr id="12" name="Rectangle 11">
            <a:extLst>
              <a:ext uri="{FF2B5EF4-FFF2-40B4-BE49-F238E27FC236}">
                <a16:creationId xmlns:a16="http://schemas.microsoft.com/office/drawing/2014/main" id="{ADAFEBF8-D46D-B581-43C4-9565E94C4105}"/>
              </a:ext>
            </a:extLst>
          </p:cNvPr>
          <p:cNvSpPr/>
          <p:nvPr/>
        </p:nvSpPr>
        <p:spPr>
          <a:xfrm>
            <a:off x="1207033" y="4153839"/>
            <a:ext cx="4941431" cy="379336"/>
          </a:xfrm>
          <a:prstGeom prst="rect">
            <a:avLst/>
          </a:prstGeom>
          <a:solidFill>
            <a:schemeClr val="bg1">
              <a:lumMod val="95000"/>
            </a:schemeClr>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err="1">
                <a:solidFill>
                  <a:schemeClr val="tx1"/>
                </a:solidFill>
                <a:latin typeface="Consolas" panose="020B0609020204030204" pitchFamily="49" charset="0"/>
                <a:ea typeface="JetBrainsMono NF" panose="02000009000000000000" pitchFamily="49" charset="0"/>
                <a:cs typeface="Consolas" panose="020B0609020204030204" pitchFamily="49" charset="0"/>
              </a:rPr>
              <a:t>Conf.get</a:t>
            </a: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(“address”).</a:t>
            </a:r>
            <a:r>
              <a:rPr lang="en-US" sz="2000" b="1">
                <a:solidFill>
                  <a:srgbClr val="C00000"/>
                </a:solidFill>
                <a:latin typeface="Consolas" panose="020B0609020204030204" pitchFamily="49" charset="0"/>
                <a:ea typeface="JetBrainsMono NF" panose="02000009000000000000" pitchFamily="49" charset="0"/>
                <a:cs typeface="Consolas" panose="020B0609020204030204" pitchFamily="49" charset="0"/>
              </a:rPr>
              <a:t>split(“:”)[1]</a:t>
            </a:r>
          </a:p>
        </p:txBody>
      </p:sp>
      <p:sp>
        <p:nvSpPr>
          <p:cNvPr id="16" name="Rectangle 15">
            <a:extLst>
              <a:ext uri="{FF2B5EF4-FFF2-40B4-BE49-F238E27FC236}">
                <a16:creationId xmlns:a16="http://schemas.microsoft.com/office/drawing/2014/main" id="{61D3765A-F533-1236-C056-EBE39B122E6C}"/>
              </a:ext>
            </a:extLst>
          </p:cNvPr>
          <p:cNvSpPr/>
          <p:nvPr/>
        </p:nvSpPr>
        <p:spPr>
          <a:xfrm>
            <a:off x="1207034" y="5182085"/>
            <a:ext cx="4941431" cy="365125"/>
          </a:xfrm>
          <a:prstGeom prst="rect">
            <a:avLst/>
          </a:prstGeom>
          <a:solidFill>
            <a:schemeClr val="bg1">
              <a:lumMod val="95000"/>
            </a:schemeClr>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a:t>
            </a:r>
            <a:r>
              <a:rPr lang="en-US" sz="2000" b="1" err="1">
                <a:solidFill>
                  <a:srgbClr val="C00000"/>
                </a:solidFill>
                <a:latin typeface="Consolas" panose="020B0609020204030204" pitchFamily="49" charset="0"/>
                <a:ea typeface="JetBrainsMono NF" panose="02000009000000000000" pitchFamily="49" charset="0"/>
                <a:cs typeface="Consolas" panose="020B0609020204030204" pitchFamily="49" charset="0"/>
              </a:rPr>
              <a:t>Kerberos</a:t>
            </a:r>
            <a:r>
              <a:rPr lang="en-US" sz="2000" err="1">
                <a:solidFill>
                  <a:schemeClr val="tx1"/>
                </a:solidFill>
                <a:latin typeface="Consolas" panose="020B0609020204030204" pitchFamily="49" charset="0"/>
                <a:ea typeface="JetBrainsMono NF" panose="02000009000000000000" pitchFamily="49" charset="0"/>
                <a:cs typeface="Consolas" panose="020B0609020204030204" pitchFamily="49" charset="0"/>
              </a:rPr>
              <a:t>”.equals</a:t>
            </a: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a:t>
            </a:r>
            <a:r>
              <a:rPr lang="en-US" sz="2000" err="1">
                <a:solidFill>
                  <a:schemeClr val="tx1"/>
                </a:solidFill>
                <a:latin typeface="Consolas" panose="020B0609020204030204" pitchFamily="49" charset="0"/>
                <a:ea typeface="JetBrainsMono NF" panose="02000009000000000000" pitchFamily="49" charset="0"/>
                <a:cs typeface="Consolas" panose="020B0609020204030204" pitchFamily="49" charset="0"/>
              </a:rPr>
              <a:t>conf.get</a:t>
            </a:r>
            <a:r>
              <a:rPr lang="en-US" sz="2000">
                <a:solidFill>
                  <a:schemeClr val="tx1"/>
                </a:solidFill>
                <a:latin typeface="Consolas" panose="020B0609020204030204" pitchFamily="49" charset="0"/>
                <a:ea typeface="JetBrainsMono NF" panose="02000009000000000000" pitchFamily="49" charset="0"/>
                <a:cs typeface="Consolas" panose="020B0609020204030204" pitchFamily="49" charset="0"/>
              </a:rPr>
              <a:t>(“auth”))</a:t>
            </a:r>
            <a:endParaRPr lang="en-US" sz="2000" b="1">
              <a:solidFill>
                <a:srgbClr val="C00000"/>
              </a:solidFill>
              <a:latin typeface="Consolas" panose="020B0609020204030204" pitchFamily="49" charset="0"/>
              <a:ea typeface="JetBrainsMono NF" panose="02000009000000000000" pitchFamily="49" charset="0"/>
              <a:cs typeface="Consolas" panose="020B0609020204030204" pitchFamily="49" charset="0"/>
            </a:endParaRPr>
          </a:p>
        </p:txBody>
      </p:sp>
      <p:sp>
        <p:nvSpPr>
          <p:cNvPr id="18" name="TextBox 17">
            <a:extLst>
              <a:ext uri="{FF2B5EF4-FFF2-40B4-BE49-F238E27FC236}">
                <a16:creationId xmlns:a16="http://schemas.microsoft.com/office/drawing/2014/main" id="{754AB0A2-FCCD-CAEB-1B6C-FEAA38C4B26A}"/>
              </a:ext>
            </a:extLst>
          </p:cNvPr>
          <p:cNvSpPr txBox="1"/>
          <p:nvPr/>
        </p:nvSpPr>
        <p:spPr>
          <a:xfrm>
            <a:off x="401918" y="1710380"/>
            <a:ext cx="11251192" cy="549236"/>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3000" b="1">
                <a:latin typeface="Aptos"/>
              </a:rPr>
              <a:t>Code snippets help LLMs understand configuration context</a:t>
            </a:r>
          </a:p>
        </p:txBody>
      </p:sp>
      <p:sp>
        <p:nvSpPr>
          <p:cNvPr id="2" name="Title 1">
            <a:extLst>
              <a:ext uri="{FF2B5EF4-FFF2-40B4-BE49-F238E27FC236}">
                <a16:creationId xmlns:a16="http://schemas.microsoft.com/office/drawing/2014/main" id="{FF51E46C-1820-62FD-F4A5-F35DBFD375F5}"/>
              </a:ext>
            </a:extLst>
          </p:cNvPr>
          <p:cNvSpPr txBox="1">
            <a:spLocks/>
          </p:cNvSpPr>
          <p:nvPr/>
        </p:nvSpPr>
        <p:spPr>
          <a:xfrm>
            <a:off x="437339" y="53309"/>
            <a:ext cx="1245211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spc="-150" dirty="0">
                <a:latin typeface="Aptos Display"/>
                <a:cs typeface="Calibri Light"/>
              </a:rPr>
              <a:t>Prompt Engineering : Retrieval-Based Augmentation </a:t>
            </a:r>
          </a:p>
        </p:txBody>
      </p:sp>
      <p:sp>
        <p:nvSpPr>
          <p:cNvPr id="6" name="TextBox 5">
            <a:extLst>
              <a:ext uri="{FF2B5EF4-FFF2-40B4-BE49-F238E27FC236}">
                <a16:creationId xmlns:a16="http://schemas.microsoft.com/office/drawing/2014/main" id="{352313D1-3044-A4DA-5CD9-E0BBC1EA4246}"/>
              </a:ext>
            </a:extLst>
          </p:cNvPr>
          <p:cNvSpPr txBox="1"/>
          <p:nvPr/>
        </p:nvSpPr>
        <p:spPr>
          <a:xfrm>
            <a:off x="574770" y="3682810"/>
            <a:ext cx="6448300" cy="461665"/>
          </a:xfrm>
          <a:prstGeom prst="rect">
            <a:avLst/>
          </a:prstGeom>
          <a:noFill/>
        </p:spPr>
        <p:txBody>
          <a:bodyPr wrap="square">
            <a:spAutoFit/>
          </a:bodyPr>
          <a:lstStyle/>
          <a:p>
            <a:r>
              <a:rPr lang="en-US" sz="2400">
                <a:latin typeface="Aptos" panose="020B0004020202020204" pitchFamily="34" charset="0"/>
              </a:rPr>
              <a:t>2.    Highlight the semantic requirement</a:t>
            </a:r>
          </a:p>
        </p:txBody>
      </p:sp>
      <p:sp>
        <p:nvSpPr>
          <p:cNvPr id="17" name="TextBox 16">
            <a:extLst>
              <a:ext uri="{FF2B5EF4-FFF2-40B4-BE49-F238E27FC236}">
                <a16:creationId xmlns:a16="http://schemas.microsoft.com/office/drawing/2014/main" id="{AF0DA25C-41DD-53A5-5599-D5877A95E8C4}"/>
              </a:ext>
            </a:extLst>
          </p:cNvPr>
          <p:cNvSpPr txBox="1"/>
          <p:nvPr/>
        </p:nvSpPr>
        <p:spPr>
          <a:xfrm>
            <a:off x="574770" y="4725584"/>
            <a:ext cx="5737316" cy="461665"/>
          </a:xfrm>
          <a:prstGeom prst="rect">
            <a:avLst/>
          </a:prstGeom>
          <a:noFill/>
        </p:spPr>
        <p:txBody>
          <a:bodyPr wrap="square">
            <a:spAutoFit/>
          </a:bodyPr>
          <a:lstStyle/>
          <a:p>
            <a:r>
              <a:rPr lang="en-US" sz="2400">
                <a:latin typeface="Aptos" panose="020B0004020202020204" pitchFamily="34" charset="0"/>
              </a:rPr>
              <a:t>3.    Show one valid value</a:t>
            </a:r>
          </a:p>
        </p:txBody>
      </p:sp>
    </p:spTree>
    <p:extLst>
      <p:ext uri="{BB962C8B-B14F-4D97-AF65-F5344CB8AC3E}">
        <p14:creationId xmlns:p14="http://schemas.microsoft.com/office/powerpoint/2010/main" val="231300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P spid="16" grpId="0" animBg="1"/>
      <p:bldP spid="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TotalTime>
  <Words>2544</Words>
  <Application>Microsoft Macintosh PowerPoint</Application>
  <PresentationFormat>Widescreen</PresentationFormat>
  <Paragraphs>364</Paragraphs>
  <Slides>16</Slides>
  <Notes>16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Times</vt:lpstr>
      <vt:lpstr>Aptos</vt:lpstr>
      <vt:lpstr>Aptos Display</vt:lpstr>
      <vt:lpstr>Arial</vt:lpstr>
      <vt:lpstr>Calibri</vt:lpstr>
      <vt:lpstr>Cambria Math</vt:lpstr>
      <vt:lpstr>Consolas</vt:lpstr>
      <vt:lpstr>Courier New</vt:lpstr>
      <vt:lpstr>Georgia</vt:lpstr>
      <vt:lpstr>Helvetica</vt:lpstr>
      <vt:lpstr>Times New Roman</vt:lpstr>
      <vt:lpstr>Office Theme</vt:lpstr>
      <vt:lpstr>Large Language Models as Configuration Validators​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Velocity of Configuration Changes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xylian0806@gmail.com</dc:creator>
  <cp:lastModifiedBy>xylian0806@gmail.com</cp:lastModifiedBy>
  <cp:revision>11</cp:revision>
  <dcterms:created xsi:type="dcterms:W3CDTF">2025-05-01T13:22:05Z</dcterms:created>
  <dcterms:modified xsi:type="dcterms:W3CDTF">2025-05-01T16:00:15Z</dcterms:modified>
</cp:coreProperties>
</file>